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Lst>
  <p:notesMasterIdLst>
    <p:notesMasterId r:id="rId19"/>
  </p:notesMasterIdLst>
  <p:handoutMasterIdLst>
    <p:handoutMasterId r:id="rId20"/>
  </p:handoutMasterIdLst>
  <p:sldIdLst>
    <p:sldId id="257" r:id="rId3"/>
    <p:sldId id="333" r:id="rId4"/>
    <p:sldId id="324" r:id="rId5"/>
    <p:sldId id="717" r:id="rId6"/>
    <p:sldId id="712" r:id="rId7"/>
    <p:sldId id="711" r:id="rId8"/>
    <p:sldId id="334" r:id="rId9"/>
    <p:sldId id="330" r:id="rId10"/>
    <p:sldId id="344" r:id="rId11"/>
    <p:sldId id="345" r:id="rId12"/>
    <p:sldId id="708" r:id="rId13"/>
    <p:sldId id="263" r:id="rId14"/>
    <p:sldId id="264" r:id="rId15"/>
    <p:sldId id="262" r:id="rId16"/>
    <p:sldId id="268"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67873" autoAdjust="0"/>
  </p:normalViewPr>
  <p:slideViewPr>
    <p:cSldViewPr>
      <p:cViewPr varScale="1">
        <p:scale>
          <a:sx n="54" d="100"/>
          <a:sy n="54" d="100"/>
        </p:scale>
        <p:origin x="1472" y="44"/>
      </p:cViewPr>
      <p:guideLst>
        <p:guide orient="horz" pos="2160"/>
        <p:guide pos="2880"/>
      </p:guideLst>
    </p:cSldViewPr>
  </p:slideViewPr>
  <p:outlineViewPr>
    <p:cViewPr>
      <p:scale>
        <a:sx n="33" d="100"/>
        <a:sy n="33" d="100"/>
      </p:scale>
      <p:origin x="0" y="-233612"/>
    </p:cViewPr>
  </p:outlineViewPr>
  <p:notesTextViewPr>
    <p:cViewPr>
      <p:scale>
        <a:sx n="100" d="100"/>
        <a:sy n="100" d="100"/>
      </p:scale>
      <p:origin x="0" y="0"/>
    </p:cViewPr>
  </p:notesTextViewPr>
  <p:sorterViewPr>
    <p:cViewPr>
      <p:scale>
        <a:sx n="100" d="100"/>
        <a:sy n="100" d="100"/>
      </p:scale>
      <p:origin x="0" y="-6356"/>
    </p:cViewPr>
  </p:sorterViewPr>
  <p:notesViewPr>
    <p:cSldViewPr>
      <p:cViewPr varScale="1">
        <p:scale>
          <a:sx n="60" d="100"/>
          <a:sy n="60" d="100"/>
        </p:scale>
        <p:origin x="25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4BAB0-6ED0-4741-A682-822892FDB8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FC57D55-8A12-414B-B4F9-56C7DD857C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BCAD16-1BD9-44D3-8BC9-10EB6E69384E}" type="datetimeFigureOut">
              <a:rPr lang="en-CA" smtClean="0"/>
              <a:t>2020-02-02</a:t>
            </a:fld>
            <a:endParaRPr lang="en-CA"/>
          </a:p>
        </p:txBody>
      </p:sp>
      <p:sp>
        <p:nvSpPr>
          <p:cNvPr id="4" name="Footer Placeholder 3">
            <a:extLst>
              <a:ext uri="{FF2B5EF4-FFF2-40B4-BE49-F238E27FC236}">
                <a16:creationId xmlns:a16="http://schemas.microsoft.com/office/drawing/2014/main" id="{677E7F94-DB2F-4B20-8ECE-6FD6CEEA1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831FD2D-7569-4166-B8E3-3F808B3EE8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92231-BADB-4FD5-9385-CDF945A5DDF4}" type="slidenum">
              <a:rPr lang="en-CA" smtClean="0"/>
              <a:t>‹#›</a:t>
            </a:fld>
            <a:endParaRPr lang="en-CA"/>
          </a:p>
        </p:txBody>
      </p:sp>
    </p:spTree>
    <p:extLst>
      <p:ext uri="{BB962C8B-B14F-4D97-AF65-F5344CB8AC3E}">
        <p14:creationId xmlns:p14="http://schemas.microsoft.com/office/powerpoint/2010/main" val="340849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C82B9-3469-4298-B8A8-5654E1F979A6}" type="datetimeFigureOut">
              <a:rPr lang="en-CA" smtClean="0"/>
              <a:pPr/>
              <a:t>2020-02-02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F5C240-A16E-441F-BB2F-5FCF592D54EF}"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Thank you for the invitation. First time in </a:t>
            </a:r>
            <a:r>
              <a:rPr lang="en-US" dirty="0" err="1"/>
              <a:t>Whetung</a:t>
            </a:r>
            <a:r>
              <a:rPr lang="en-US" dirty="0"/>
              <a:t>. Beautiful.</a:t>
            </a:r>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1. Relatively little change in precipitation overall, but generally wetter winters and springs.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2. In last few decades, Ontario has seen dramatic increase in winter precipitation. Walking more difficult with freeze/thaw</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3. Precipitation events are projected to become more intense – rain/snow will fall at a faster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 </a:t>
            </a:r>
            <a:endParaRPr lang="en-US" sz="1200"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B074C-C6BC-446B-8493-52943B709C36}"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340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1. L</a:t>
            </a:r>
            <a:r>
              <a:rPr lang="en-CA" b="1" dirty="0" err="1"/>
              <a:t>ong</a:t>
            </a:r>
            <a:r>
              <a:rPr lang="en-CA" b="1" dirty="0"/>
              <a:t> term average freeze up is mid-December; ice-out around April 20</a:t>
            </a:r>
          </a:p>
          <a:p>
            <a:r>
              <a:rPr lang="en-CA" b="0" dirty="0"/>
              <a:t>2. </a:t>
            </a:r>
            <a:r>
              <a:rPr lang="en-CA" b="1" dirty="0"/>
              <a:t>Since early 2000s, lakes ice free up to two weeks earlier and freeze up two weeks later (January)</a:t>
            </a:r>
          </a:p>
          <a:p>
            <a:r>
              <a:rPr lang="en-CA" b="1" dirty="0"/>
              <a:t>3. Backyard rinks largely a thing of the past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B074C-C6BC-446B-8493-52943B709C36}"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646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sz="2000" b="1" dirty="0"/>
          </a:p>
          <a:p>
            <a:pPr marL="457200" indent="-457200">
              <a:buFontTx/>
              <a:buAutoNum type="arabicPeriod"/>
            </a:pPr>
            <a:r>
              <a:rPr lang="en-CA" sz="2000" dirty="0"/>
              <a:t>As the climate warms, species are tracking the changes and moving north</a:t>
            </a:r>
            <a:endParaRPr lang="en-CA" sz="2000" b="1" dirty="0">
              <a:effectLst/>
            </a:endParaRPr>
          </a:p>
          <a:p>
            <a:pPr marL="457200" indent="-457200">
              <a:buAutoNum type="arabicPeriod"/>
            </a:pPr>
            <a:r>
              <a:rPr lang="en-CA" sz="2000" dirty="0">
                <a:effectLst/>
              </a:rPr>
              <a:t>Mention opossum, red bellied woodpecker, giant swallowtail</a:t>
            </a:r>
          </a:p>
          <a:p>
            <a:pPr marL="457200" indent="-457200">
              <a:buAutoNum type="arabicPeriod"/>
            </a:pPr>
            <a:r>
              <a:rPr lang="en-CA" sz="2000" b="1" dirty="0">
                <a:effectLst/>
              </a:rPr>
              <a:t>Work by Dr. Jeff Bowman at Trent:  </a:t>
            </a:r>
            <a:r>
              <a:rPr lang="en-CA" sz="2000" dirty="0">
                <a:effectLst/>
              </a:rPr>
              <a:t>N. spread of white-footed mice and potential interactions with deer mice  </a:t>
            </a:r>
          </a:p>
          <a:p>
            <a:pPr marL="342900" indent="-342900">
              <a:buFontTx/>
              <a:buChar char="-"/>
            </a:pPr>
            <a:r>
              <a:rPr lang="en-CA" sz="2000" b="0" dirty="0">
                <a:effectLst/>
              </a:rPr>
              <a:t>N. spread of Southern Flying Squirrels (will talk more about it in next slide)</a:t>
            </a:r>
          </a:p>
          <a:p>
            <a:pPr marL="342900" indent="-342900">
              <a:buFontTx/>
              <a:buChar char="-"/>
            </a:pPr>
            <a:r>
              <a:rPr lang="en-CA" sz="2000" b="0" dirty="0">
                <a:effectLst/>
              </a:rPr>
              <a:t>N. spread of Bobcats as they track the changing climate.  </a:t>
            </a:r>
            <a:r>
              <a:rPr lang="en-CA" sz="2000" dirty="0">
                <a:effectLst/>
              </a:rPr>
              <a:t>At the same time, the lynx range is contracting N.  </a:t>
            </a:r>
          </a:p>
          <a:p>
            <a:pPr marL="0" indent="0">
              <a:buFontTx/>
              <a:buNone/>
            </a:pPr>
            <a:r>
              <a:rPr lang="en-CA" sz="2000" b="1" dirty="0">
                <a:effectLst/>
              </a:rPr>
              <a:t>  </a:t>
            </a:r>
          </a:p>
          <a:p>
            <a:pPr marL="342900" indent="-342900">
              <a:buFontTx/>
              <a:buChar char="-"/>
            </a:pPr>
            <a:endParaRPr lang="en-CA" sz="2000" b="1" dirty="0">
              <a:effectLst/>
            </a:endParaRPr>
          </a:p>
          <a:p>
            <a:pPr marL="0" indent="0">
              <a:buFontTx/>
              <a:buNone/>
            </a:pPr>
            <a:r>
              <a:rPr lang="en-CA" sz="2000" b="0" dirty="0">
                <a:effectLst/>
              </a:rPr>
              <a:t> </a:t>
            </a:r>
            <a:endParaRPr lang="en-CA" b="0"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12</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 Being explained as a possible effect of climate change</a:t>
            </a:r>
          </a:p>
          <a:p>
            <a:pPr>
              <a:defRPr/>
            </a:pPr>
            <a:r>
              <a:rPr lang="en-CA" dirty="0"/>
              <a:t>Study carried out in Bobcaygeon area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 </a:t>
            </a:r>
            <a:endParaRPr lang="en-CA"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B074C-C6BC-446B-8493-52943B709C36}"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444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b="1" dirty="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CA" dirty="0"/>
          </a:p>
          <a:p>
            <a:pPr>
              <a:buFont typeface="Arial" pitchFamily="34" charset="0"/>
              <a:buChar char="•"/>
            </a:pP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5C240-A16E-441F-BB2F-5FCF592D54E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9178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a:t>1. Complicated – recent springs have been colder than average, due to locked weather systems / changes in Jet Stream / southward flow of Arctic air.</a:t>
            </a:r>
          </a:p>
          <a:p>
            <a:r>
              <a:rPr lang="en-CA" b="1" dirty="0"/>
              <a:t>2. More about that later.  </a:t>
            </a:r>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15</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1. Spring Peepers, Wood Frogs, Chorus Frogs and Northern Leopard Frogs </a:t>
            </a:r>
            <a:r>
              <a:rPr lang="en-US" sz="1200" i="1" dirty="0"/>
              <a:t> </a:t>
            </a:r>
          </a:p>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16</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a:p>
            <a:pPr marL="171450" indent="-171450">
              <a:buFont typeface="Arial" panose="020B0604020202020204" pitchFamily="34" charset="0"/>
              <a:buChar char="•"/>
            </a:pPr>
            <a:r>
              <a:rPr lang="en-CA" b="1" dirty="0"/>
              <a:t>The information on impacts on wildlife come from personal observations, those of local naturalists, and research done at Trent and elsewhere. Not all of which are strictly the result of climate change. Many factors are at work and hard to tease apart.</a:t>
            </a:r>
          </a:p>
          <a:p>
            <a:pPr marL="171450" indent="-171450">
              <a:buFont typeface="Arial" panose="020B0604020202020204" pitchFamily="34" charset="0"/>
              <a:buChar char="•"/>
            </a:pPr>
            <a:r>
              <a:rPr lang="en-CA" b="1" dirty="0"/>
              <a:t>These changes are the “Canary in the coal mine”  and show that the climate is changing now.</a:t>
            </a:r>
          </a:p>
          <a:p>
            <a:pPr marL="0" indent="0">
              <a:buFont typeface="Arial" panose="020B0604020202020204" pitchFamily="34" charset="0"/>
              <a:buNone/>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t>1. Raise your hand if you feel fairly well informed on CC? something you discuss with family and friends?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t>2. A more well-informed audience than most.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Raise your hand if you can identify this call. PLAY CALL (Show slide to provide the answer)</a:t>
            </a:r>
            <a:endParaRPr lang="en-CA" b="1" dirty="0"/>
          </a:p>
          <a:p>
            <a:pPr marL="0" indent="0">
              <a:buNone/>
            </a:pPr>
            <a:endParaRPr lang="en-US" b="1" dirty="0"/>
          </a:p>
        </p:txBody>
      </p:sp>
      <p:sp>
        <p:nvSpPr>
          <p:cNvPr id="4" name="Slide Number Placeholder 3"/>
          <p:cNvSpPr>
            <a:spLocks noGrp="1"/>
          </p:cNvSpPr>
          <p:nvPr>
            <p:ph type="sldNum" sz="quarter" idx="5"/>
          </p:nvPr>
        </p:nvSpPr>
        <p:spPr/>
        <p:txBody>
          <a:bodyPr/>
          <a:lstStyle/>
          <a:p>
            <a:fld id="{1AF5C240-A16E-441F-BB2F-5FCF592D54EF}" type="slidenum">
              <a:rPr lang="en-CA" smtClean="0"/>
              <a:pPr/>
              <a:t>2</a:t>
            </a:fld>
            <a:endParaRPr lang="en-CA"/>
          </a:p>
        </p:txBody>
      </p:sp>
    </p:spTree>
    <p:extLst>
      <p:ext uri="{BB962C8B-B14F-4D97-AF65-F5344CB8AC3E}">
        <p14:creationId xmlns:p14="http://schemas.microsoft.com/office/powerpoint/2010/main" val="397844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en-CA" sz="1200" b="1" kern="1200" dirty="0">
              <a:solidFill>
                <a:schemeClr val="tx1"/>
              </a:solidFill>
              <a:effectLst/>
              <a:latin typeface="+mn-lt"/>
              <a:ea typeface="+mn-ea"/>
              <a:cs typeface="+mn-cs"/>
            </a:endParaRPr>
          </a:p>
          <a:p>
            <a:pPr marL="228600" indent="-228600" eaLnBrk="1" hangingPunct="1">
              <a:spcBef>
                <a:spcPct val="0"/>
              </a:spcBef>
              <a:buAutoNum type="arabicPeriod"/>
            </a:pPr>
            <a:r>
              <a:rPr lang="en-CA" sz="1200" b="1" kern="1200" dirty="0">
                <a:solidFill>
                  <a:schemeClr val="tx1"/>
                </a:solidFill>
                <a:effectLst/>
                <a:latin typeface="+mn-lt"/>
                <a:ea typeface="+mn-ea"/>
                <a:cs typeface="+mn-cs"/>
              </a:rPr>
              <a:t>2002 – wrote Nature’s Year – what happens when in nature - based on decades of dates </a:t>
            </a:r>
          </a:p>
          <a:p>
            <a:pPr marL="228600" indent="-228600" eaLnBrk="1" hangingPunct="1">
              <a:spcBef>
                <a:spcPct val="0"/>
              </a:spcBef>
              <a:buAutoNum type="arabicPeriod"/>
            </a:pPr>
            <a:r>
              <a:rPr lang="en-CA" sz="1200" b="1" kern="1200" dirty="0">
                <a:solidFill>
                  <a:schemeClr val="tx1"/>
                </a:solidFill>
                <a:effectLst/>
                <a:latin typeface="+mn-lt"/>
                <a:ea typeface="+mn-ea"/>
                <a:cs typeface="+mn-cs"/>
              </a:rPr>
              <a:t>This is my grandson, Louie. He’s two years old. Will only be 32 by 2050 when emissions are to be zero. Will have lived during most crucial time in human history. </a:t>
            </a:r>
          </a:p>
          <a:p>
            <a:pPr marL="228600" indent="-228600" eaLnBrk="1" hangingPunct="1">
              <a:spcBef>
                <a:spcPct val="0"/>
              </a:spcBef>
              <a:buAutoNum type="arabicPeriod"/>
            </a:pPr>
            <a:r>
              <a:rPr lang="en-CA" sz="1200" b="1" kern="1200" dirty="0">
                <a:solidFill>
                  <a:schemeClr val="tx1"/>
                </a:solidFill>
                <a:effectLst/>
                <a:latin typeface="+mn-lt"/>
                <a:ea typeface="+mn-ea"/>
                <a:cs typeface="+mn-cs"/>
              </a:rPr>
              <a:t> 4RG raised my knowledge base – provided a way to take action </a:t>
            </a:r>
          </a:p>
          <a:p>
            <a:pPr marL="0" indent="0" eaLnBrk="1" hangingPunct="1">
              <a:spcBef>
                <a:spcPct val="0"/>
              </a:spcBef>
              <a:buNone/>
            </a:pPr>
            <a:endParaRPr lang="en-CA" sz="1200" b="1" kern="1200" dirty="0">
              <a:solidFill>
                <a:schemeClr val="tx1"/>
              </a:solidFill>
              <a:effectLst/>
              <a:latin typeface="+mn-lt"/>
              <a:ea typeface="+mn-ea"/>
              <a:cs typeface="+mn-cs"/>
            </a:endParaRPr>
          </a:p>
          <a:p>
            <a:pPr marL="0" indent="0" eaLnBrk="1" hangingPunct="1">
              <a:spcBef>
                <a:spcPct val="0"/>
              </a:spcBef>
              <a:buNone/>
            </a:pPr>
            <a:r>
              <a:rPr lang="en-CA" sz="120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pPr marL="0" indent="0" eaLnBrk="1" hangingPunct="1">
              <a:spcBef>
                <a:spcPct val="0"/>
              </a:spcBef>
              <a:buNone/>
            </a:pPr>
            <a:endParaRPr lang="en-CA" sz="1200" b="1" kern="1200" dirty="0">
              <a:solidFill>
                <a:schemeClr val="tx1"/>
              </a:solidFill>
              <a:effectLst/>
              <a:latin typeface="+mn-lt"/>
              <a:ea typeface="+mn-ea"/>
              <a:cs typeface="+mn-cs"/>
            </a:endParaRPr>
          </a:p>
          <a:p>
            <a:pPr marL="0" indent="0" eaLnBrk="1" hangingPunct="1">
              <a:spcBef>
                <a:spcPct val="0"/>
              </a:spcBef>
              <a:buNone/>
            </a:pPr>
            <a:r>
              <a:rPr lang="en-CA" sz="1200" b="1" kern="1200" dirty="0">
                <a:solidFill>
                  <a:schemeClr val="tx1"/>
                </a:solidFill>
                <a:effectLst/>
                <a:latin typeface="+mn-lt"/>
                <a:ea typeface="+mn-ea"/>
                <a:cs typeface="+mn-cs"/>
              </a:rPr>
              <a:t> </a:t>
            </a:r>
          </a:p>
          <a:p>
            <a:pPr eaLnBrk="1" hangingPunct="1">
              <a:spcBef>
                <a:spcPct val="0"/>
              </a:spcBef>
            </a:pPr>
            <a:endParaRPr lang="en-CA" sz="1200" kern="1200" dirty="0">
              <a:solidFill>
                <a:schemeClr val="tx1"/>
              </a:solidFill>
              <a:effectLst/>
              <a:latin typeface="+mn-lt"/>
              <a:ea typeface="+mn-ea"/>
              <a:cs typeface="+mn-cs"/>
            </a:endParaRPr>
          </a:p>
          <a:p>
            <a:pPr eaLnBrk="1" hangingPunct="1">
              <a:spcBef>
                <a:spcPct val="0"/>
              </a:spcBef>
            </a:pPr>
            <a:endParaRPr lang="en-CA" dirty="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1DA9FD-8B76-4270-937C-468BF0FED3E8}" type="slidenum">
              <a:rPr lang="en-CA" smtClean="0"/>
              <a:pPr fontAlgn="base">
                <a:spcBef>
                  <a:spcPct val="0"/>
                </a:spcBef>
                <a:spcAft>
                  <a:spcPct val="0"/>
                </a:spcAft>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t>415 ppm. </a:t>
            </a:r>
            <a:r>
              <a:rPr lang="en-US" sz="1200" dirty="0"/>
              <a:t>Highest in last 3.2 million years. We’re in uncharted territory. </a:t>
            </a:r>
          </a:p>
          <a:p>
            <a:r>
              <a:rPr lang="en-US" sz="1200" b="1" dirty="0"/>
              <a:t>50% </a:t>
            </a:r>
            <a:r>
              <a:rPr lang="en-US" sz="1200" dirty="0"/>
              <a:t>SINCE SEINFELD &amp; GORE’S FIRST BOOK</a:t>
            </a:r>
          </a:p>
          <a:p>
            <a:r>
              <a:rPr lang="en-US" sz="1200" b="1" dirty="0"/>
              <a:t>3.2 C</a:t>
            </a:r>
            <a:r>
              <a:rPr lang="en-US" sz="1200" dirty="0"/>
              <a:t> of warming by 2100</a:t>
            </a:r>
          </a:p>
          <a:p>
            <a:r>
              <a:rPr lang="en-US" sz="1200" b="1" dirty="0"/>
              <a:t>7.6% </a:t>
            </a:r>
            <a:r>
              <a:rPr lang="en-US" sz="1200" dirty="0"/>
              <a:t>to reach Paris target of 1.5 C of warming</a:t>
            </a:r>
          </a:p>
          <a:p>
            <a:r>
              <a:rPr lang="en-CA" sz="1200" dirty="0"/>
              <a:t>Peterborough </a:t>
            </a:r>
            <a:r>
              <a:rPr lang="en-CA" sz="1200" b="1" dirty="0"/>
              <a:t>1 C warmer</a:t>
            </a:r>
            <a:r>
              <a:rPr lang="en-CA" sz="1200" dirty="0"/>
              <a:t> than the 1971-2000 year mean.</a:t>
            </a:r>
            <a:endParaRPr lang="en-US" sz="1200" dirty="0"/>
          </a:p>
          <a:p>
            <a:r>
              <a:rPr lang="en-US" sz="1200" dirty="0"/>
              <a:t>Canadians: one of highest in world/ </a:t>
            </a:r>
            <a:r>
              <a:rPr lang="en-US" sz="1200" dirty="0" err="1"/>
              <a:t>3X</a:t>
            </a:r>
            <a:r>
              <a:rPr lang="en-US" sz="1200" dirty="0"/>
              <a:t> </a:t>
            </a:r>
            <a:r>
              <a:rPr lang="en-US" sz="1200" dirty="0" err="1"/>
              <a:t>Scandanavians</a:t>
            </a: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7B074C-C6BC-446B-8493-52943B709C36}"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261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flight from Toronto to Vancouver and back emits about ¾ of a </a:t>
            </a:r>
            <a:r>
              <a:rPr lang="en-US" b="1" dirty="0" err="1"/>
              <a:t>tonne</a:t>
            </a:r>
            <a:r>
              <a:rPr lang="en-US" b="1" dirty="0"/>
              <a:t> per passenger. </a:t>
            </a:r>
            <a:endParaRPr lang="en-CA" b="1" dirty="0"/>
          </a:p>
        </p:txBody>
      </p:sp>
      <p:sp>
        <p:nvSpPr>
          <p:cNvPr id="4" name="Slide Number Placeholder 3"/>
          <p:cNvSpPr>
            <a:spLocks noGrp="1"/>
          </p:cNvSpPr>
          <p:nvPr>
            <p:ph type="sldNum" sz="quarter" idx="5"/>
          </p:nvPr>
        </p:nvSpPr>
        <p:spPr/>
        <p:txBody>
          <a:bodyPr/>
          <a:lstStyle/>
          <a:p>
            <a:fld id="{1AF5C240-A16E-441F-BB2F-5FCF592D54EF}" type="slidenum">
              <a:rPr lang="en-CA" smtClean="0"/>
              <a:pPr/>
              <a:t>5</a:t>
            </a:fld>
            <a:endParaRPr lang="en-CA"/>
          </a:p>
        </p:txBody>
      </p:sp>
    </p:spTree>
    <p:extLst>
      <p:ext uri="{BB962C8B-B14F-4D97-AF65-F5344CB8AC3E}">
        <p14:creationId xmlns:p14="http://schemas.microsoft.com/office/powerpoint/2010/main" val="96988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Clear to see how the planet is getting steadily warmer. (about 1 C of warming over long-term average)</a:t>
            </a:r>
            <a:endParaRPr lang="en-CA" b="1" dirty="0"/>
          </a:p>
        </p:txBody>
      </p:sp>
      <p:sp>
        <p:nvSpPr>
          <p:cNvPr id="4" name="Slide Number Placeholder 3"/>
          <p:cNvSpPr>
            <a:spLocks noGrp="1"/>
          </p:cNvSpPr>
          <p:nvPr>
            <p:ph type="sldNum" sz="quarter" idx="5"/>
          </p:nvPr>
        </p:nvSpPr>
        <p:spPr/>
        <p:txBody>
          <a:bodyPr/>
          <a:lstStyle/>
          <a:p>
            <a:fld id="{1AF5C240-A16E-441F-BB2F-5FCF592D54EF}" type="slidenum">
              <a:rPr lang="en-CA" smtClean="0"/>
              <a:pPr/>
              <a:t>6</a:t>
            </a:fld>
            <a:endParaRPr lang="en-CA"/>
          </a:p>
        </p:txBody>
      </p:sp>
    </p:spTree>
    <p:extLst>
      <p:ext uri="{BB962C8B-B14F-4D97-AF65-F5344CB8AC3E}">
        <p14:creationId xmlns:p14="http://schemas.microsoft.com/office/powerpoint/2010/main" val="185937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0343E7C-15D9-486F-9B1E-A6C667E07A62}"/>
              </a:ext>
            </a:extLst>
          </p:cNvPr>
          <p:cNvSpPr>
            <a:spLocks noGrp="1"/>
          </p:cNvSpPr>
          <p:nvPr>
            <p:ph type="body" idx="1"/>
          </p:nvPr>
        </p:nvSpPr>
        <p:spPr/>
        <p:txBody>
          <a:bodyPr/>
          <a:lstStyle/>
          <a:p>
            <a:pPr>
              <a:buNone/>
            </a:pPr>
            <a:r>
              <a:rPr lang="en-CA" b="1" dirty="0"/>
              <a:t>* Runaway climate change would be from positive feedback loops like melting permafrost, which releases methane (30% more potent than CO2)</a:t>
            </a:r>
          </a:p>
          <a:p>
            <a:r>
              <a:rPr lang="en-CA" dirty="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A" b="1" dirty="0"/>
              <a:t>Data from Ontario Ministry of Natural Resources and Forestry (2015)  X = Peterborough</a:t>
            </a:r>
          </a:p>
          <a:p>
            <a:pPr marL="228600" indent="-228600">
              <a:buAutoNum type="arabicPeriod"/>
            </a:pPr>
            <a:r>
              <a:rPr lang="en-CA" b="1" dirty="0"/>
              <a:t>Quick takeaway:  climate similar to southern Pennsylvania’s is on the way. Winter to warm more than summers.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1" dirty="0"/>
              <a:t>Peterborough’s mean annual temperature for 2010-2018 was nearly 1 C warmer than the 1971-2000 year mean.</a:t>
            </a:r>
            <a:endParaRPr lang="en-US" sz="1200" b="1" dirty="0"/>
          </a:p>
          <a:p>
            <a:pPr marL="0" indent="0">
              <a:buNone/>
            </a:pPr>
            <a:endParaRPr lang="en-CA" b="1" dirty="0"/>
          </a:p>
          <a:p>
            <a:pPr marL="228600" indent="-228600">
              <a:buAutoNum type="arabicPeriod"/>
            </a:pPr>
            <a:endParaRPr lang="en-CA" b="1" dirty="0"/>
          </a:p>
          <a:p>
            <a:pPr marL="0" indent="0">
              <a:buNone/>
            </a:pPr>
            <a:endParaRPr lang="en-CA" dirty="0"/>
          </a:p>
          <a:p>
            <a:pPr marL="0" indent="0">
              <a:buNone/>
            </a:pPr>
            <a:r>
              <a:rPr lang="en-CA" b="0" i="1" dirty="0"/>
              <a:t> Winter temperatures </a:t>
            </a:r>
            <a:r>
              <a:rPr lang="en-CA" i="1" dirty="0"/>
              <a:t>to warm by about 2.6 C in the 2020s, up to </a:t>
            </a:r>
            <a:r>
              <a:rPr lang="en-CA" i="1" dirty="0" err="1"/>
              <a:t>5C</a:t>
            </a:r>
            <a:r>
              <a:rPr lang="en-CA" i="1" dirty="0"/>
              <a:t> by </a:t>
            </a:r>
            <a:r>
              <a:rPr lang="en-CA" i="1" dirty="0" err="1"/>
              <a:t>2050s</a:t>
            </a:r>
            <a:r>
              <a:rPr lang="en-CA" i="1" dirty="0"/>
              <a:t>, and up to </a:t>
            </a:r>
            <a:r>
              <a:rPr lang="en-CA" i="1" dirty="0" err="1"/>
              <a:t>6C</a:t>
            </a:r>
            <a:r>
              <a:rPr lang="en-CA" i="1" dirty="0"/>
              <a:t> by the 2080s </a:t>
            </a:r>
          </a:p>
          <a:p>
            <a:pPr marL="0" indent="0">
              <a:buNone/>
            </a:pPr>
            <a:endParaRPr lang="en-CA" b="0" i="1" dirty="0"/>
          </a:p>
          <a:p>
            <a:pPr marL="0" indent="0">
              <a:buNone/>
            </a:pPr>
            <a:r>
              <a:rPr lang="en-CA" b="0" i="1" dirty="0"/>
              <a:t>Summer temperatures:  </a:t>
            </a:r>
            <a:r>
              <a:rPr lang="en-CA" i="1" dirty="0"/>
              <a:t>2 C the 2020s, 4 C by the </a:t>
            </a:r>
            <a:r>
              <a:rPr lang="en-CA" i="1" dirty="0" err="1"/>
              <a:t>2050s</a:t>
            </a:r>
            <a:r>
              <a:rPr lang="en-CA" i="1" dirty="0"/>
              <a:t> and more by 2080s</a:t>
            </a:r>
          </a:p>
          <a:p>
            <a:pPr marL="0" indent="0">
              <a:buNone/>
            </a:pPr>
            <a:r>
              <a:rPr lang="en-CA" dirty="0"/>
              <a:t> </a:t>
            </a:r>
            <a:endParaRPr lang="en-CA" sz="1200" b="1" dirty="0"/>
          </a:p>
          <a:p>
            <a:endParaRPr lang="en-CA" dirty="0"/>
          </a:p>
        </p:txBody>
      </p:sp>
      <p:sp>
        <p:nvSpPr>
          <p:cNvPr id="4" name="Slide Number Placeholder 3"/>
          <p:cNvSpPr>
            <a:spLocks noGrp="1"/>
          </p:cNvSpPr>
          <p:nvPr>
            <p:ph type="sldNum" sz="quarter" idx="5"/>
          </p:nvPr>
        </p:nvSpPr>
        <p:spPr/>
        <p:txBody>
          <a:bodyPr/>
          <a:lstStyle/>
          <a:p>
            <a:fld id="{1AF5C240-A16E-441F-BB2F-5FCF592D54EF}" type="slidenum">
              <a:rPr lang="en-CA" smtClean="0"/>
              <a:pPr/>
              <a:t>8</a:t>
            </a:fld>
            <a:endParaRPr lang="en-CA"/>
          </a:p>
        </p:txBody>
      </p:sp>
    </p:spTree>
    <p:extLst>
      <p:ext uri="{BB962C8B-B14F-4D97-AF65-F5344CB8AC3E}">
        <p14:creationId xmlns:p14="http://schemas.microsoft.com/office/powerpoint/2010/main" val="136457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1. By 2030 – about 2 C warmer in each of the seasons.  2060 – about 5 C warmer, greatest warming in winter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2. Huge increase in days above 30 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3. Longer growing season: 168 days vs. 145 days by 2030 – first frost later; last frost earlier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 </a:t>
            </a:r>
          </a:p>
          <a:p>
            <a:endParaRPr lang="en-CA" dirty="0"/>
          </a:p>
        </p:txBody>
      </p:sp>
      <p:sp>
        <p:nvSpPr>
          <p:cNvPr id="4" name="Slide Number Placeholder 3"/>
          <p:cNvSpPr>
            <a:spLocks noGrp="1"/>
          </p:cNvSpPr>
          <p:nvPr>
            <p:ph type="sldNum" sz="quarter" idx="10"/>
          </p:nvPr>
        </p:nvSpPr>
        <p:spPr/>
        <p:txBody>
          <a:bodyPr/>
          <a:lstStyle/>
          <a:p>
            <a:pPr>
              <a:defRPr/>
            </a:pPr>
            <a:fld id="{B27B074C-C6BC-446B-8493-52943B709C36}" type="slidenum">
              <a:rPr lang="en-CA" smtClean="0"/>
              <a:pPr>
                <a:defRPr/>
              </a:pPr>
              <a:t>9</a:t>
            </a:fld>
            <a:endParaRPr lang="en-CA" dirty="0"/>
          </a:p>
        </p:txBody>
      </p:sp>
    </p:spTree>
    <p:extLst>
      <p:ext uri="{BB962C8B-B14F-4D97-AF65-F5344CB8AC3E}">
        <p14:creationId xmlns:p14="http://schemas.microsoft.com/office/powerpoint/2010/main" val="82891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04957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423223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935076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11907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38089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262684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096578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302846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283804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1180156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extLst>
      <p:ext uri="{BB962C8B-B14F-4D97-AF65-F5344CB8AC3E}">
        <p14:creationId xmlns:p14="http://schemas.microsoft.com/office/powerpoint/2010/main" val="48339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C8956-3107-4CAF-8312-DFAA9A391C2A}" type="datetimeFigureOut">
              <a:rPr lang="en-CA" smtClean="0"/>
              <a:pPr/>
              <a:t>2020-02-02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68F8A29-A4E6-4172-BD15-1ECB031CDCC8}"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C8956-3107-4CAF-8312-DFAA9A391C2A}" type="datetimeFigureOut">
              <a:rPr lang="en-CA" smtClean="0"/>
              <a:pPr/>
              <a:t>2020-02-02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8A29-A4E6-4172-BD15-1ECB031CDCC8}"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C8956-3107-4CAF-8312-DFAA9A391C2A}" type="datetimeFigureOut">
              <a:rPr lang="en-CA" smtClean="0"/>
              <a:pPr/>
              <a:t>2020-02-02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8A29-A4E6-4172-BD15-1ECB031CDCC8}" type="slidenum">
              <a:rPr lang="en-CA" smtClean="0"/>
              <a:pPr/>
              <a:t>‹#›</a:t>
            </a:fld>
            <a:endParaRPr lang="en-CA"/>
          </a:p>
        </p:txBody>
      </p:sp>
    </p:spTree>
    <p:extLst>
      <p:ext uri="{BB962C8B-B14F-4D97-AF65-F5344CB8AC3E}">
        <p14:creationId xmlns:p14="http://schemas.microsoft.com/office/powerpoint/2010/main" val="39306793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528065" y="4578638"/>
            <a:ext cx="8087868" cy="1714500"/>
          </a:xfrm>
        </p:spPr>
        <p:txBody>
          <a:bodyPr vert="horz" lIns="91440" tIns="45720" rIns="91440" bIns="45720" rtlCol="0" anchor="ctr">
            <a:normAutofit fontScale="90000"/>
          </a:bodyPr>
          <a:lstStyle/>
          <a:p>
            <a:pPr algn="l">
              <a:lnSpc>
                <a:spcPct val="90000"/>
              </a:lnSpc>
              <a:defRPr/>
            </a:pPr>
            <a:r>
              <a:rPr lang="en-US" sz="1500" b="1" kern="1200" dirty="0">
                <a:solidFill>
                  <a:schemeClr val="tx1"/>
                </a:solidFill>
                <a:latin typeface="+mj-lt"/>
                <a:ea typeface="+mj-ea"/>
                <a:cs typeface="+mj-cs"/>
              </a:rPr>
              <a:t> </a:t>
            </a:r>
            <a:br>
              <a:rPr lang="en-US" sz="1500" b="1" kern="1200" dirty="0">
                <a:solidFill>
                  <a:srgbClr val="0070C0"/>
                </a:solidFill>
                <a:latin typeface="+mj-lt"/>
                <a:ea typeface="+mj-ea"/>
                <a:cs typeface="+mj-cs"/>
              </a:rPr>
            </a:br>
            <a:r>
              <a:rPr lang="en-US" sz="4000" b="1" kern="1200" dirty="0">
                <a:solidFill>
                  <a:srgbClr val="0070C0"/>
                </a:solidFill>
                <a:latin typeface="+mj-lt"/>
                <a:ea typeface="+mj-ea"/>
                <a:cs typeface="+mj-cs"/>
              </a:rPr>
              <a:t>Climate Change in the Kawarthas</a:t>
            </a:r>
            <a:br>
              <a:rPr lang="en-US" sz="4000" b="1" kern="1200" dirty="0">
                <a:solidFill>
                  <a:srgbClr val="0070C0"/>
                </a:solidFill>
                <a:latin typeface="+mj-lt"/>
                <a:ea typeface="+mj-ea"/>
                <a:cs typeface="+mj-cs"/>
              </a:rPr>
            </a:br>
            <a:r>
              <a:rPr lang="en-US" sz="3100" b="1" kern="1200" dirty="0">
                <a:solidFill>
                  <a:schemeClr val="accent2"/>
                </a:solidFill>
                <a:latin typeface="+mj-lt"/>
                <a:ea typeface="+mj-ea"/>
                <a:cs typeface="+mj-cs"/>
              </a:rPr>
              <a:t>A naturalist’s perspective</a:t>
            </a:r>
            <a:br>
              <a:rPr lang="en-US" sz="4000" b="1" kern="1200" dirty="0">
                <a:solidFill>
                  <a:srgbClr val="0070C0"/>
                </a:solidFill>
                <a:latin typeface="+mj-lt"/>
                <a:ea typeface="+mj-ea"/>
                <a:cs typeface="+mj-cs"/>
              </a:rPr>
            </a:br>
            <a:r>
              <a:rPr lang="en-US" sz="2700" b="1" i="1" kern="1200" dirty="0">
                <a:solidFill>
                  <a:srgbClr val="0070C0"/>
                </a:solidFill>
                <a:latin typeface="+mj-lt"/>
                <a:ea typeface="+mj-ea"/>
                <a:cs typeface="+mj-cs"/>
              </a:rPr>
              <a:t>January 29, 2020  -  Peterborough County Stewardship</a:t>
            </a:r>
            <a:br>
              <a:rPr lang="en-US" sz="4000" b="1" kern="1200" dirty="0">
                <a:solidFill>
                  <a:schemeClr val="tx1"/>
                </a:solidFill>
                <a:latin typeface="+mj-lt"/>
                <a:ea typeface="+mj-ea"/>
                <a:cs typeface="+mj-cs"/>
              </a:rPr>
            </a:br>
            <a:r>
              <a:rPr lang="en-US" sz="1500" b="1" kern="1200" dirty="0">
                <a:solidFill>
                  <a:schemeClr val="tx1"/>
                </a:solidFill>
                <a:latin typeface="+mj-lt"/>
                <a:ea typeface="+mj-ea"/>
                <a:cs typeface="+mj-cs"/>
              </a:rPr>
              <a:t> </a:t>
            </a:r>
            <a:br>
              <a:rPr lang="en-US" sz="1500" b="1" kern="1200" dirty="0">
                <a:solidFill>
                  <a:schemeClr val="tx1"/>
                </a:solidFill>
                <a:latin typeface="+mj-lt"/>
                <a:ea typeface="+mj-ea"/>
                <a:cs typeface="+mj-cs"/>
              </a:rPr>
            </a:br>
            <a:endParaRPr lang="en-US" sz="1500" b="1" kern="1200" dirty="0">
              <a:solidFill>
                <a:schemeClr val="tx1"/>
              </a:solidFill>
              <a:latin typeface="+mj-lt"/>
              <a:ea typeface="+mj-ea"/>
              <a:cs typeface="+mj-cs"/>
            </a:endParaRPr>
          </a:p>
        </p:txBody>
      </p:sp>
      <p:pic>
        <p:nvPicPr>
          <p:cNvPr id="5" name="Content Placeholder 3" descr="Tim Dyson June sunset - Examiner 2.jpg">
            <a:extLst>
              <a:ext uri="{FF2B5EF4-FFF2-40B4-BE49-F238E27FC236}">
                <a16:creationId xmlns:a16="http://schemas.microsoft.com/office/drawing/2014/main" id="{B8AC46FD-AE51-4D33-B622-E4E32F716E9E}"/>
              </a:ext>
            </a:extLst>
          </p:cNvPr>
          <p:cNvPicPr>
            <a:picLocks noChangeAspect="1"/>
          </p:cNvPicPr>
          <p:nvPr/>
        </p:nvPicPr>
        <p:blipFill rotWithShape="1">
          <a:blip r:embed="rId3" cstate="print"/>
          <a:srcRect l="27702" r="27193" b="-2"/>
          <a:stretch/>
        </p:blipFill>
        <p:spPr>
          <a:xfrm>
            <a:off x="528065" y="370320"/>
            <a:ext cx="2737278" cy="4051011"/>
          </a:xfrm>
          <a:prstGeom prst="rect">
            <a:avLst/>
          </a:prstGeom>
          <a:ln w="57150">
            <a:solidFill>
              <a:schemeClr val="accent1"/>
            </a:solidFill>
          </a:ln>
        </p:spPr>
      </p:pic>
      <p:pic>
        <p:nvPicPr>
          <p:cNvPr id="4"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2453" r="2452" b="-3"/>
          <a:stretch/>
        </p:blipFill>
        <p:spPr>
          <a:xfrm>
            <a:off x="3479655" y="370320"/>
            <a:ext cx="5136278" cy="4051011"/>
          </a:xfrm>
          <a:prstGeom prst="rect">
            <a:avLst/>
          </a:prstGeom>
          <a:ln w="63500">
            <a:solidFill>
              <a:schemeClr val="accent1"/>
            </a:solidFill>
          </a:ln>
        </p:spPr>
      </p:pic>
    </p:spTree>
  </p:cSld>
  <p:clrMapOvr>
    <a:masterClrMapping/>
  </p:clrMapOvr>
  <p:transition>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5576" y="318504"/>
            <a:ext cx="8229600" cy="868362"/>
          </a:xfrm>
        </p:spPr>
        <p:txBody>
          <a:bodyPr>
            <a:normAutofit fontScale="90000"/>
          </a:bodyPr>
          <a:lstStyle/>
          <a:p>
            <a:br>
              <a:rPr lang="en-CA" sz="3200" b="1" i="1" dirty="0">
                <a:solidFill>
                  <a:schemeClr val="accent1"/>
                </a:solidFill>
              </a:rPr>
            </a:br>
            <a:br>
              <a:rPr lang="en-CA" sz="3200" b="1" i="1" dirty="0">
                <a:solidFill>
                  <a:schemeClr val="accent1"/>
                </a:solidFill>
              </a:rPr>
            </a:br>
            <a:r>
              <a:rPr lang="en-CA" sz="3200" b="1" i="1" dirty="0">
                <a:solidFill>
                  <a:schemeClr val="accent1"/>
                </a:solidFill>
              </a:rPr>
              <a:t>Current and Projected Precipitation Conditions for City of Peterborough</a:t>
            </a:r>
            <a:br>
              <a:rPr lang="en-CA" sz="3200" b="1" i="1" dirty="0">
                <a:solidFill>
                  <a:schemeClr val="accent1"/>
                </a:solidFill>
              </a:rPr>
            </a:br>
            <a:br>
              <a:rPr lang="en-CA" sz="3200" b="1" i="1" dirty="0">
                <a:solidFill>
                  <a:schemeClr val="accent1"/>
                </a:solidFill>
              </a:rPr>
            </a:br>
            <a:r>
              <a:rPr lang="en-CA" sz="3200" b="1" i="1" dirty="0">
                <a:solidFill>
                  <a:schemeClr val="accent1"/>
                </a:solidFill>
              </a:rPr>
              <a:t> </a:t>
            </a:r>
          </a:p>
        </p:txBody>
      </p:sp>
      <p:pic>
        <p:nvPicPr>
          <p:cNvPr id="5" name="Content Placeholder 4">
            <a:extLst>
              <a:ext uri="{FF2B5EF4-FFF2-40B4-BE49-F238E27FC236}">
                <a16:creationId xmlns:a16="http://schemas.microsoft.com/office/drawing/2014/main" id="{E0645350-EB18-4F07-B152-0BA62140A33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759" t="15523" r="7385" b="8138"/>
          <a:stretch/>
        </p:blipFill>
        <p:spPr>
          <a:xfrm>
            <a:off x="488002" y="1340768"/>
            <a:ext cx="8167996" cy="5126720"/>
          </a:xfrm>
          <a:ln w="57150">
            <a:solidFill>
              <a:schemeClr val="accent1"/>
            </a:solidFill>
          </a:ln>
        </p:spPr>
      </p:pic>
    </p:spTree>
    <p:extLst>
      <p:ext uri="{BB962C8B-B14F-4D97-AF65-F5344CB8AC3E}">
        <p14:creationId xmlns:p14="http://schemas.microsoft.com/office/powerpoint/2010/main" val="1149021840"/>
      </p:ext>
    </p:extLst>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87524" y="234306"/>
            <a:ext cx="8568952" cy="1328192"/>
          </a:xfrm>
        </p:spPr>
        <p:txBody>
          <a:bodyPr>
            <a:normAutofit fontScale="90000"/>
          </a:bodyPr>
          <a:lstStyle/>
          <a:p>
            <a:pPr>
              <a:defRPr/>
            </a:pPr>
            <a:r>
              <a:rPr lang="en-US" b="1" dirty="0">
                <a:solidFill>
                  <a:schemeClr val="accent1">
                    <a:lumMod val="75000"/>
                  </a:schemeClr>
                </a:solidFill>
              </a:rPr>
              <a:t> </a:t>
            </a:r>
            <a:br>
              <a:rPr lang="en-US" b="1" dirty="0">
                <a:solidFill>
                  <a:schemeClr val="accent1">
                    <a:lumMod val="75000"/>
                  </a:schemeClr>
                </a:solidFill>
              </a:rPr>
            </a:br>
            <a:r>
              <a:rPr lang="en-US" sz="3600" b="1" i="1" dirty="0">
                <a:solidFill>
                  <a:schemeClr val="accent1"/>
                </a:solidFill>
              </a:rPr>
              <a:t>Changing lakes: earlier ice-out &amp; later freeze-up </a:t>
            </a:r>
            <a:br>
              <a:rPr lang="en-US" sz="2200" b="1" dirty="0">
                <a:solidFill>
                  <a:schemeClr val="accent2"/>
                </a:solidFill>
              </a:rPr>
            </a:br>
            <a:r>
              <a:rPr lang="en-US" sz="2200" b="1" dirty="0">
                <a:solidFill>
                  <a:schemeClr val="accent2"/>
                </a:solidFill>
              </a:rPr>
              <a:t> </a:t>
            </a:r>
            <a:br>
              <a:rPr lang="en-US" sz="3600" b="1" dirty="0">
                <a:solidFill>
                  <a:schemeClr val="accent2"/>
                </a:solidFill>
              </a:rPr>
            </a:br>
            <a:endParaRPr lang="en-CA" sz="3600" b="1" dirty="0">
              <a:solidFill>
                <a:schemeClr val="accent2"/>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331640" y="1562498"/>
            <a:ext cx="6480720" cy="4860540"/>
          </a:xfrm>
          <a:ln w="76200">
            <a:solidFill>
              <a:schemeClr val="accent1"/>
            </a:solidFill>
          </a:ln>
        </p:spPr>
      </p:pic>
    </p:spTree>
    <p:extLst>
      <p:ext uri="{BB962C8B-B14F-4D97-AF65-F5344CB8AC3E}">
        <p14:creationId xmlns:p14="http://schemas.microsoft.com/office/powerpoint/2010/main" val="1900719284"/>
      </p:ext>
    </p:extLst>
  </p:cSld>
  <p:clrMapOvr>
    <a:masterClrMapping/>
  </p:clrMapOvr>
  <p:transition>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591" y="884628"/>
            <a:ext cx="1903809" cy="2538413"/>
          </a:xfrm>
          <a:prstGeom prst="rect">
            <a:avLst/>
          </a:prstGeom>
          <a:noFill/>
        </p:spPr>
      </p:pic>
      <p:sp>
        <p:nvSpPr>
          <p:cNvPr id="10" name="Title 9"/>
          <p:cNvSpPr>
            <a:spLocks noGrp="1"/>
          </p:cNvSpPr>
          <p:nvPr>
            <p:ph type="title" idx="4294967295"/>
          </p:nvPr>
        </p:nvSpPr>
        <p:spPr>
          <a:xfrm>
            <a:off x="218256" y="-243969"/>
            <a:ext cx="8458200" cy="1128597"/>
          </a:xfrm>
        </p:spPr>
        <p:txBody>
          <a:bodyPr>
            <a:normAutofit fontScale="90000"/>
          </a:bodyPr>
          <a:lstStyle/>
          <a:p>
            <a:r>
              <a:rPr lang="en-US" sz="3200" dirty="0"/>
              <a:t> </a:t>
            </a:r>
            <a:br>
              <a:rPr lang="en-US" sz="3200" dirty="0"/>
            </a:br>
            <a:r>
              <a:rPr lang="en-US" sz="3100" b="1" i="1" dirty="0">
                <a:solidFill>
                  <a:srgbClr val="0070C0"/>
                </a:solidFill>
              </a:rPr>
              <a:t>Northward expansion of southern species  </a:t>
            </a:r>
            <a:br>
              <a:rPr lang="en-US" sz="1800" dirty="0">
                <a:solidFill>
                  <a:srgbClr val="0070C0"/>
                </a:solidFill>
              </a:rPr>
            </a:br>
            <a:r>
              <a:rPr lang="en-US" sz="1800" i="1" dirty="0">
                <a:solidFill>
                  <a:srgbClr val="0070C0"/>
                </a:solidFill>
              </a:rPr>
              <a:t>			</a:t>
            </a:r>
            <a:endParaRPr lang="en-CA" sz="1800" i="1" dirty="0">
              <a:solidFill>
                <a:srgbClr val="0070C0"/>
              </a:solidFill>
            </a:endParaRPr>
          </a:p>
        </p:txBody>
      </p:sp>
      <p:pic>
        <p:nvPicPr>
          <p:cNvPr id="4" name="Content Placeholder 3" descr="June Eastern meadowlark DW3C2625Drew7x5 Karl Egressy.jpg"/>
          <p:cNvPicPr>
            <a:picLocks noGrp="1" noChangeAspect="1"/>
          </p:cNvPicPr>
          <p:nvPr>
            <p:ph sz="half" idx="4294967295"/>
          </p:nvPr>
        </p:nvPicPr>
        <p:blipFill>
          <a:blip r:embed="rId4" cstate="print"/>
          <a:stretch>
            <a:fillRect/>
          </a:stretch>
        </p:blipFill>
        <p:spPr>
          <a:xfrm>
            <a:off x="6107785" y="1103368"/>
            <a:ext cx="2479356" cy="1859518"/>
          </a:xfrm>
        </p:spPr>
      </p:pic>
      <p:sp>
        <p:nvSpPr>
          <p:cNvPr id="13" name="TextBox 12"/>
          <p:cNvSpPr txBox="1"/>
          <p:nvPr/>
        </p:nvSpPr>
        <p:spPr>
          <a:xfrm>
            <a:off x="529115" y="2978108"/>
            <a:ext cx="8424936" cy="369332"/>
          </a:xfrm>
          <a:prstGeom prst="rect">
            <a:avLst/>
          </a:prstGeom>
          <a:noFill/>
        </p:spPr>
        <p:txBody>
          <a:bodyPr wrap="square" rtlCol="0">
            <a:spAutoFit/>
          </a:bodyPr>
          <a:lstStyle/>
          <a:p>
            <a:r>
              <a:rPr lang="en-US" i="1" dirty="0">
                <a:solidFill>
                  <a:schemeClr val="bg1"/>
                </a:solidFill>
                <a:latin typeface="+mn-lt"/>
              </a:rPr>
              <a:t>   </a:t>
            </a:r>
            <a:r>
              <a:rPr lang="en-US" i="1" dirty="0">
                <a:latin typeface="+mn-lt"/>
              </a:rPr>
              <a:t> </a:t>
            </a:r>
            <a:endParaRPr lang="en-CA" i="1" dirty="0">
              <a:latin typeface="+mn-lt"/>
            </a:endParaRPr>
          </a:p>
        </p:txBody>
      </p:sp>
      <p:sp>
        <p:nvSpPr>
          <p:cNvPr id="14" name="TextBox 13"/>
          <p:cNvSpPr txBox="1"/>
          <p:nvPr/>
        </p:nvSpPr>
        <p:spPr>
          <a:xfrm>
            <a:off x="534591" y="3487444"/>
            <a:ext cx="1872208" cy="369332"/>
          </a:xfrm>
          <a:prstGeom prst="rect">
            <a:avLst/>
          </a:prstGeom>
          <a:noFill/>
        </p:spPr>
        <p:txBody>
          <a:bodyPr wrap="square" rtlCol="0">
            <a:spAutoFit/>
          </a:bodyPr>
          <a:lstStyle/>
          <a:p>
            <a:r>
              <a:rPr lang="en-US" dirty="0"/>
              <a:t>Virginia Opossum </a:t>
            </a:r>
            <a:endParaRPr lang="en-CA" i="1" dirty="0"/>
          </a:p>
        </p:txBody>
      </p:sp>
      <p:sp>
        <p:nvSpPr>
          <p:cNvPr id="16" name="TextBox 15"/>
          <p:cNvSpPr txBox="1"/>
          <p:nvPr/>
        </p:nvSpPr>
        <p:spPr>
          <a:xfrm>
            <a:off x="685800" y="5638800"/>
            <a:ext cx="1752600" cy="369332"/>
          </a:xfrm>
          <a:prstGeom prst="rect">
            <a:avLst/>
          </a:prstGeom>
          <a:noFill/>
        </p:spPr>
        <p:txBody>
          <a:bodyPr wrap="square" rtlCol="0">
            <a:spAutoFit/>
          </a:bodyPr>
          <a:lstStyle/>
          <a:p>
            <a:r>
              <a:rPr lang="en-US" i="1" dirty="0">
                <a:solidFill>
                  <a:schemeClr val="bg1"/>
                </a:solidFill>
                <a:latin typeface="+mn-lt"/>
              </a:rPr>
              <a:t> </a:t>
            </a:r>
            <a:endParaRPr lang="en-CA" i="1" dirty="0">
              <a:solidFill>
                <a:schemeClr val="bg1"/>
              </a:solidFill>
              <a:latin typeface="+mn-lt"/>
            </a:endParaRPr>
          </a:p>
        </p:txBody>
      </p:sp>
      <p:sp>
        <p:nvSpPr>
          <p:cNvPr id="20" name="TextBox 19"/>
          <p:cNvSpPr txBox="1"/>
          <p:nvPr/>
        </p:nvSpPr>
        <p:spPr>
          <a:xfrm>
            <a:off x="2770854" y="4676031"/>
            <a:ext cx="2743200" cy="369332"/>
          </a:xfrm>
          <a:prstGeom prst="rect">
            <a:avLst/>
          </a:prstGeom>
          <a:noFill/>
        </p:spPr>
        <p:txBody>
          <a:bodyPr wrap="square" rtlCol="0">
            <a:spAutoFit/>
          </a:bodyPr>
          <a:lstStyle/>
          <a:p>
            <a:r>
              <a:rPr lang="en-US" i="1" dirty="0">
                <a:latin typeface="+mn-lt"/>
              </a:rPr>
              <a:t> </a:t>
            </a:r>
            <a:endParaRPr lang="en-CA" i="1" dirty="0">
              <a:latin typeface="+mn-lt"/>
            </a:endParaRPr>
          </a:p>
        </p:txBody>
      </p:sp>
      <p:sp>
        <p:nvSpPr>
          <p:cNvPr id="23" name="TextBox 22"/>
          <p:cNvSpPr txBox="1"/>
          <p:nvPr/>
        </p:nvSpPr>
        <p:spPr>
          <a:xfrm>
            <a:off x="3895588" y="6395011"/>
            <a:ext cx="960328" cy="369332"/>
          </a:xfrm>
          <a:prstGeom prst="rect">
            <a:avLst/>
          </a:prstGeom>
          <a:noFill/>
        </p:spPr>
        <p:txBody>
          <a:bodyPr wrap="square" rtlCol="0">
            <a:spAutoFit/>
          </a:bodyPr>
          <a:lstStyle/>
          <a:p>
            <a:r>
              <a:rPr lang="en-US" i="1" dirty="0">
                <a:solidFill>
                  <a:schemeClr val="bg1"/>
                </a:solidFill>
                <a:latin typeface="+mn-lt"/>
              </a:rPr>
              <a:t> </a:t>
            </a:r>
            <a:r>
              <a:rPr lang="en-US" i="1" dirty="0"/>
              <a:t>Bobcat</a:t>
            </a:r>
            <a:endParaRPr lang="en-CA" i="1"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7912" y="3840030"/>
            <a:ext cx="1690862" cy="2538413"/>
          </a:xfrm>
          <a:prstGeom prst="rect">
            <a:avLst/>
          </a:prstGeom>
          <a:noFill/>
        </p:spPr>
      </p:pic>
      <p:sp>
        <p:nvSpPr>
          <p:cNvPr id="15" name="TextBox 14"/>
          <p:cNvSpPr txBox="1"/>
          <p:nvPr/>
        </p:nvSpPr>
        <p:spPr>
          <a:xfrm>
            <a:off x="6214815" y="6378443"/>
            <a:ext cx="2461641" cy="369332"/>
          </a:xfrm>
          <a:prstGeom prst="rect">
            <a:avLst/>
          </a:prstGeom>
          <a:noFill/>
        </p:spPr>
        <p:txBody>
          <a:bodyPr wrap="square" rtlCol="0">
            <a:spAutoFit/>
          </a:bodyPr>
          <a:lstStyle/>
          <a:p>
            <a:r>
              <a:rPr lang="en-US" i="1" dirty="0">
                <a:latin typeface="+mn-lt"/>
              </a:rPr>
              <a:t>Southern Flying Squirrel </a:t>
            </a:r>
            <a:endParaRPr lang="en-CA" i="1" dirty="0">
              <a:latin typeface="+mn-lt"/>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9050" y="1094147"/>
            <a:ext cx="2479356" cy="1859517"/>
          </a:xfrm>
          <a:prstGeom prst="rect">
            <a:avLst/>
          </a:prstGeom>
        </p:spPr>
      </p:pic>
      <p:sp>
        <p:nvSpPr>
          <p:cNvPr id="17" name="TextBox 16"/>
          <p:cNvSpPr txBox="1"/>
          <p:nvPr/>
        </p:nvSpPr>
        <p:spPr>
          <a:xfrm>
            <a:off x="3511251" y="3015909"/>
            <a:ext cx="1872208" cy="369332"/>
          </a:xfrm>
          <a:prstGeom prst="rect">
            <a:avLst/>
          </a:prstGeom>
          <a:noFill/>
        </p:spPr>
        <p:txBody>
          <a:bodyPr wrap="square" rtlCol="0">
            <a:spAutoFit/>
          </a:bodyPr>
          <a:lstStyle/>
          <a:p>
            <a:r>
              <a:rPr lang="en-CA" i="1" dirty="0"/>
              <a:t>Giant Swallowtail </a:t>
            </a:r>
          </a:p>
        </p:txBody>
      </p:sp>
      <p:sp>
        <p:nvSpPr>
          <p:cNvPr id="5" name="TextBox 4">
            <a:extLst>
              <a:ext uri="{FF2B5EF4-FFF2-40B4-BE49-F238E27FC236}">
                <a16:creationId xmlns:a16="http://schemas.microsoft.com/office/drawing/2014/main" id="{E7954A73-0EB6-40EA-A26F-65F6B75FF08D}"/>
              </a:ext>
            </a:extLst>
          </p:cNvPr>
          <p:cNvSpPr txBox="1"/>
          <p:nvPr/>
        </p:nvSpPr>
        <p:spPr>
          <a:xfrm>
            <a:off x="6114323" y="3276121"/>
            <a:ext cx="2438040" cy="369332"/>
          </a:xfrm>
          <a:prstGeom prst="rect">
            <a:avLst/>
          </a:prstGeom>
          <a:noFill/>
        </p:spPr>
        <p:txBody>
          <a:bodyPr wrap="none" rtlCol="0">
            <a:spAutoFit/>
          </a:bodyPr>
          <a:lstStyle/>
          <a:p>
            <a:r>
              <a:rPr lang="en-CA" i="1" dirty="0"/>
              <a:t>Red-bellied Woodpecker</a:t>
            </a:r>
          </a:p>
        </p:txBody>
      </p:sp>
      <p:pic>
        <p:nvPicPr>
          <p:cNvPr id="6" name="Picture 5" descr="A cat that is standing in the grass&#10;&#10;Description automatically generated">
            <a:extLst>
              <a:ext uri="{FF2B5EF4-FFF2-40B4-BE49-F238E27FC236}">
                <a16:creationId xmlns:a16="http://schemas.microsoft.com/office/drawing/2014/main" id="{C2ED751B-7290-49E5-BA5B-84240018AA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4275" y="3854797"/>
            <a:ext cx="2009774" cy="2462602"/>
          </a:xfrm>
          <a:prstGeom prst="rect">
            <a:avLst/>
          </a:prstGeom>
        </p:spPr>
      </p:pic>
      <p:pic>
        <p:nvPicPr>
          <p:cNvPr id="8" name="Picture 7">
            <a:extLst>
              <a:ext uri="{FF2B5EF4-FFF2-40B4-BE49-F238E27FC236}">
                <a16:creationId xmlns:a16="http://schemas.microsoft.com/office/drawing/2014/main" id="{4C1D1EBE-898C-4B21-A751-03089B7F798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02599" y="4200643"/>
            <a:ext cx="2685224" cy="1859517"/>
          </a:xfrm>
          <a:prstGeom prst="rect">
            <a:avLst/>
          </a:prstGeom>
        </p:spPr>
      </p:pic>
      <p:sp>
        <p:nvSpPr>
          <p:cNvPr id="9" name="TextBox 8">
            <a:extLst>
              <a:ext uri="{FF2B5EF4-FFF2-40B4-BE49-F238E27FC236}">
                <a16:creationId xmlns:a16="http://schemas.microsoft.com/office/drawing/2014/main" id="{81FD8D84-9831-4A39-9293-C6E847D28FEE}"/>
              </a:ext>
            </a:extLst>
          </p:cNvPr>
          <p:cNvSpPr txBox="1"/>
          <p:nvPr/>
        </p:nvSpPr>
        <p:spPr>
          <a:xfrm>
            <a:off x="522307" y="6114188"/>
            <a:ext cx="2144501" cy="369332"/>
          </a:xfrm>
          <a:prstGeom prst="rect">
            <a:avLst/>
          </a:prstGeom>
          <a:noFill/>
        </p:spPr>
        <p:txBody>
          <a:bodyPr wrap="square" rtlCol="0">
            <a:spAutoFit/>
          </a:bodyPr>
          <a:lstStyle/>
          <a:p>
            <a:r>
              <a:rPr lang="fr-CA" i="1" dirty="0"/>
              <a:t>White-</a:t>
            </a:r>
            <a:r>
              <a:rPr lang="fr-CA" i="1" dirty="0" err="1"/>
              <a:t>footed</a:t>
            </a:r>
            <a:r>
              <a:rPr lang="fr-CA" i="1" dirty="0"/>
              <a:t> Mouse</a:t>
            </a:r>
            <a:endParaRPr lang="en-CA" i="1" dirty="0"/>
          </a:p>
        </p:txBody>
      </p:sp>
    </p:spTree>
  </p:cSld>
  <p:clrMapOvr>
    <a:masterClrMapping/>
  </p:clrMapOvr>
  <p:transition>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vert="horz" lIns="91440" tIns="45720" rIns="91440" bIns="45720" rtlCol="0" anchor="ctr">
            <a:normAutofit/>
          </a:bodyPr>
          <a:lstStyle/>
          <a:p>
            <a:pPr>
              <a:lnSpc>
                <a:spcPct val="90000"/>
              </a:lnSpc>
            </a:pPr>
            <a:r>
              <a:rPr lang="en-US" sz="3600" i="1" dirty="0">
                <a:solidFill>
                  <a:srgbClr val="0070C0"/>
                </a:solidFill>
              </a:rPr>
              <a:t>Flying squirrel hybridization </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half" idx="2"/>
          </p:nvPr>
        </p:nvSpPr>
        <p:spPr>
          <a:xfrm>
            <a:off x="191256" y="2575041"/>
            <a:ext cx="5316848" cy="4454354"/>
          </a:xfrm>
        </p:spPr>
        <p:txBody>
          <a:bodyPr vert="horz" lIns="91440" tIns="45720" rIns="91440" bIns="45720" rtlCol="0">
            <a:normAutofit/>
          </a:bodyPr>
          <a:lstStyle/>
          <a:p>
            <a:pPr>
              <a:lnSpc>
                <a:spcPct val="90000"/>
              </a:lnSpc>
            </a:pPr>
            <a:endParaRPr lang="en-US" sz="1600" b="0" i="1" dirty="0"/>
          </a:p>
          <a:p>
            <a:pPr marL="285750" indent="-285750">
              <a:lnSpc>
                <a:spcPct val="90000"/>
              </a:lnSpc>
              <a:buFont typeface="Arial" panose="020B0604020202020204" pitchFamily="34" charset="0"/>
              <a:buChar char="•"/>
            </a:pPr>
            <a:r>
              <a:rPr lang="en-US" sz="2000" dirty="0"/>
              <a:t>Southern Flying Squirrels are arriving </a:t>
            </a:r>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r>
              <a:rPr lang="en-US" sz="2000" dirty="0"/>
              <a:t>  Mating with Northern Flying Squirrels </a:t>
            </a:r>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r>
              <a:rPr lang="en-US" sz="2000" dirty="0"/>
              <a:t>  Hybrid squirrels are becoming common</a:t>
            </a:r>
          </a:p>
          <a:p>
            <a:pPr indent="-228600">
              <a:lnSpc>
                <a:spcPct val="90000"/>
              </a:lnSpc>
              <a:buFont typeface="Arial" panose="020B0604020202020204" pitchFamily="34" charset="0"/>
              <a:buChar char="•"/>
            </a:pPr>
            <a:endParaRPr lang="en-US" sz="2000" dirty="0"/>
          </a:p>
          <a:p>
            <a:pPr indent="-228600">
              <a:lnSpc>
                <a:spcPct val="90000"/>
              </a:lnSpc>
              <a:buFont typeface="Arial" panose="020B0604020202020204" pitchFamily="34" charset="0"/>
              <a:buChar char="•"/>
            </a:pPr>
            <a:r>
              <a:rPr lang="en-US" sz="2000" dirty="0"/>
              <a:t>  Akin to Polar Bears &amp; Grizzlies mating    </a:t>
            </a:r>
          </a:p>
          <a:p>
            <a:pPr>
              <a:lnSpc>
                <a:spcPct val="90000"/>
              </a:lnSpc>
            </a:pPr>
            <a:endParaRPr lang="en-US" sz="2000" i="1" dirty="0"/>
          </a:p>
          <a:p>
            <a:pPr>
              <a:lnSpc>
                <a:spcPct val="90000"/>
              </a:lnSpc>
            </a:pPr>
            <a:r>
              <a:rPr lang="en-US" sz="2000" i="1" dirty="0"/>
              <a:t>(Jeff Bowman Trent University/MNR study 2009)</a:t>
            </a:r>
            <a:endParaRPr lang="en-US" sz="2000" b="0" i="1" dirty="0"/>
          </a:p>
        </p:txBody>
      </p:sp>
      <p:pic>
        <p:nvPicPr>
          <p:cNvPr id="8" name="Content Placeholder 7" descr="Flying_Squirrel - Steve Ryan.jpg"/>
          <p:cNvPicPr>
            <a:picLocks noGrp="1" noChangeAspect="1"/>
          </p:cNvPicPr>
          <p:nvPr>
            <p:ph idx="1"/>
          </p:nvPr>
        </p:nvPicPr>
        <p:blipFill rotWithShape="1">
          <a:blip r:embed="rId3" cstate="print"/>
          <a:srcRect t="3681" r="-1"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30963159"/>
      </p:ext>
    </p:extLst>
  </p:cSld>
  <p:clrMapOvr>
    <a:masterClrMapping/>
  </p:clrMapOvr>
  <p:transition>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65" y="4578638"/>
            <a:ext cx="2737277" cy="1714500"/>
          </a:xfrm>
        </p:spPr>
        <p:txBody>
          <a:bodyPr vert="horz" lIns="91440" tIns="45720" rIns="91440" bIns="45720" rtlCol="0" anchor="ctr">
            <a:normAutofit/>
          </a:bodyPr>
          <a:lstStyle/>
          <a:p>
            <a:pPr>
              <a:lnSpc>
                <a:spcPct val="90000"/>
              </a:lnSpc>
            </a:pPr>
            <a:r>
              <a:rPr lang="en-US" sz="2800" i="1" kern="1200" dirty="0">
                <a:solidFill>
                  <a:schemeClr val="accent1"/>
                </a:solidFill>
                <a:latin typeface="+mj-lt"/>
                <a:ea typeface="+mj-ea"/>
                <a:cs typeface="+mj-cs"/>
              </a:rPr>
              <a:t>Some birds are wintering farther north  </a:t>
            </a:r>
          </a:p>
        </p:txBody>
      </p:sp>
      <p:pic>
        <p:nvPicPr>
          <p:cNvPr id="6" name="Picture 5" descr="EABL-pair- WMED.jpg"/>
          <p:cNvPicPr>
            <a:picLocks noChangeAspect="1"/>
          </p:cNvPicPr>
          <p:nvPr/>
        </p:nvPicPr>
        <p:blipFill rotWithShape="1">
          <a:blip r:embed="rId3" cstate="print"/>
          <a:srcRect l="20465" r="740" b="5"/>
          <a:stretch/>
        </p:blipFill>
        <p:spPr>
          <a:xfrm>
            <a:off x="528065" y="370320"/>
            <a:ext cx="2737278" cy="4051011"/>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3479655" y="684006"/>
            <a:ext cx="5136278" cy="3423639"/>
          </a:xfrm>
          <a:prstGeom prst="rect">
            <a:avLst/>
          </a:prstGeom>
        </p:spPr>
      </p:pic>
      <p:sp>
        <p:nvSpPr>
          <p:cNvPr id="4" name="Text Placeholder 3"/>
          <p:cNvSpPr>
            <a:spLocks noGrp="1"/>
          </p:cNvSpPr>
          <p:nvPr>
            <p:ph type="body" sz="half" idx="2"/>
          </p:nvPr>
        </p:nvSpPr>
        <p:spPr>
          <a:xfrm>
            <a:off x="3161361" y="4421330"/>
            <a:ext cx="6091159" cy="2436669"/>
          </a:xfrm>
        </p:spPr>
        <p:txBody>
          <a:bodyPr vert="horz" lIns="91440" tIns="45720" rIns="91440" bIns="45720" rtlCol="0" anchor="ctr">
            <a:normAutofit/>
          </a:bodyPr>
          <a:lstStyle/>
          <a:p>
            <a:pPr marL="285750" indent="-228600">
              <a:lnSpc>
                <a:spcPct val="90000"/>
              </a:lnSpc>
              <a:buFont typeface="Arial" panose="020B0604020202020204" pitchFamily="34" charset="0"/>
              <a:buChar char="•"/>
            </a:pPr>
            <a:r>
              <a:rPr lang="en-US" sz="2000" dirty="0"/>
              <a:t>Species that used to winter solely in the south  </a:t>
            </a:r>
          </a:p>
          <a:p>
            <a:pPr indent="-228600">
              <a:lnSpc>
                <a:spcPct val="90000"/>
              </a:lnSpc>
              <a:buFont typeface="Arial" panose="020B0604020202020204" pitchFamily="34" charset="0"/>
              <a:buChar char="•"/>
            </a:pPr>
            <a:r>
              <a:rPr lang="en-US" sz="2000" dirty="0"/>
              <a:t> Now average of 60 kms farther north than in 1960s</a:t>
            </a:r>
          </a:p>
          <a:p>
            <a:pPr indent="-228600">
              <a:lnSpc>
                <a:spcPct val="90000"/>
              </a:lnSpc>
              <a:buFont typeface="Arial" panose="020B0604020202020204" pitchFamily="34" charset="0"/>
              <a:buChar char="•"/>
            </a:pPr>
            <a:r>
              <a:rPr lang="en-US" sz="2000" dirty="0"/>
              <a:t> Same number of feeders, but warmer temperatures</a:t>
            </a:r>
          </a:p>
          <a:p>
            <a:pPr indent="-228600">
              <a:lnSpc>
                <a:spcPct val="90000"/>
              </a:lnSpc>
              <a:buFont typeface="Arial" panose="020B0604020202020204" pitchFamily="34" charset="0"/>
              <a:buChar char="•"/>
            </a:pPr>
            <a:r>
              <a:rPr lang="en-US" sz="2000" dirty="0"/>
              <a:t>Based on data from Project FeederWatch </a:t>
            </a:r>
          </a:p>
        </p:txBody>
      </p:sp>
      <p:sp>
        <p:nvSpPr>
          <p:cNvPr id="3" name="TextBox 2">
            <a:extLst>
              <a:ext uri="{FF2B5EF4-FFF2-40B4-BE49-F238E27FC236}">
                <a16:creationId xmlns:a16="http://schemas.microsoft.com/office/drawing/2014/main" id="{CEB84355-CE90-4B37-B568-13A5E7DFEDBF}"/>
              </a:ext>
            </a:extLst>
          </p:cNvPr>
          <p:cNvSpPr txBox="1"/>
          <p:nvPr/>
        </p:nvSpPr>
        <p:spPr>
          <a:xfrm>
            <a:off x="1475656" y="3829111"/>
            <a:ext cx="1789686" cy="369332"/>
          </a:xfrm>
          <a:prstGeom prst="rect">
            <a:avLst/>
          </a:prstGeom>
          <a:noFill/>
        </p:spPr>
        <p:txBody>
          <a:bodyPr wrap="square" rtlCol="0">
            <a:spAutoFit/>
          </a:bodyPr>
          <a:lstStyle/>
          <a:p>
            <a:r>
              <a:rPr lang="en-US" dirty="0"/>
              <a:t>Eastern Bluebird </a:t>
            </a:r>
            <a:endParaRPr lang="en-CA" dirty="0"/>
          </a:p>
        </p:txBody>
      </p:sp>
      <p:sp>
        <p:nvSpPr>
          <p:cNvPr id="7" name="TextBox 6">
            <a:extLst>
              <a:ext uri="{FF2B5EF4-FFF2-40B4-BE49-F238E27FC236}">
                <a16:creationId xmlns:a16="http://schemas.microsoft.com/office/drawing/2014/main" id="{3FC5965E-8982-483D-8005-37004FF5B510}"/>
              </a:ext>
            </a:extLst>
          </p:cNvPr>
          <p:cNvSpPr txBox="1"/>
          <p:nvPr/>
        </p:nvSpPr>
        <p:spPr>
          <a:xfrm>
            <a:off x="3851920" y="3429000"/>
            <a:ext cx="2016224" cy="369332"/>
          </a:xfrm>
          <a:prstGeom prst="rect">
            <a:avLst/>
          </a:prstGeom>
          <a:noFill/>
        </p:spPr>
        <p:txBody>
          <a:bodyPr wrap="square" rtlCol="0">
            <a:spAutoFit/>
          </a:bodyPr>
          <a:lstStyle/>
          <a:p>
            <a:r>
              <a:rPr lang="en-US" i="1" dirty="0"/>
              <a:t>Carolina Wren </a:t>
            </a:r>
            <a:endParaRPr lang="en-CA" i="1" dirty="0"/>
          </a:p>
        </p:txBody>
      </p:sp>
    </p:spTree>
    <p:extLst>
      <p:ext uri="{BB962C8B-B14F-4D97-AF65-F5344CB8AC3E}">
        <p14:creationId xmlns:p14="http://schemas.microsoft.com/office/powerpoint/2010/main" val="224242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23528" y="310634"/>
            <a:ext cx="8229600" cy="1277898"/>
          </a:xfrm>
        </p:spPr>
        <p:txBody>
          <a:bodyPr>
            <a:normAutofit fontScale="90000"/>
          </a:bodyPr>
          <a:lstStyle/>
          <a:p>
            <a:r>
              <a:rPr lang="en-US" sz="2800" b="1" dirty="0"/>
              <a:t>     </a:t>
            </a:r>
            <a:r>
              <a:rPr lang="en-US" sz="3100" b="1" i="1" dirty="0">
                <a:solidFill>
                  <a:srgbClr val="0070C0"/>
                </a:solidFill>
              </a:rPr>
              <a:t>Some short-distance migrants are, on average,  </a:t>
            </a:r>
            <a:br>
              <a:rPr lang="en-US" sz="3100" b="1" i="1" dirty="0">
                <a:solidFill>
                  <a:srgbClr val="0070C0"/>
                </a:solidFill>
              </a:rPr>
            </a:br>
            <a:r>
              <a:rPr lang="en-US" sz="3100" b="1" i="1" dirty="0">
                <a:solidFill>
                  <a:srgbClr val="0070C0"/>
                </a:solidFill>
              </a:rPr>
              <a:t>returning and nesting earlier </a:t>
            </a:r>
            <a:br>
              <a:rPr lang="en-US" sz="2800" b="1" dirty="0"/>
            </a:br>
            <a:r>
              <a:rPr lang="en-US" sz="2800" dirty="0"/>
              <a:t> </a:t>
            </a:r>
            <a:br>
              <a:rPr lang="en-US" sz="2400" dirty="0"/>
            </a:br>
            <a:r>
              <a:rPr lang="en-US" sz="1800" i="1" dirty="0"/>
              <a:t> </a:t>
            </a:r>
            <a:endParaRPr lang="en-CA" sz="1800" i="1" dirty="0"/>
          </a:p>
        </p:txBody>
      </p:sp>
      <p:pic>
        <p:nvPicPr>
          <p:cNvPr id="11" name="Content Placeholder 10" descr="ring-necked duck.jpg"/>
          <p:cNvPicPr>
            <a:picLocks noGrp="1" noChangeAspect="1"/>
          </p:cNvPicPr>
          <p:nvPr>
            <p:ph sz="half" idx="4294967295"/>
          </p:nvPr>
        </p:nvPicPr>
        <p:blipFill>
          <a:blip r:embed="rId3" cstate="print"/>
          <a:stretch>
            <a:fillRect/>
          </a:stretch>
        </p:blipFill>
        <p:spPr>
          <a:xfrm>
            <a:off x="4558494" y="1194512"/>
            <a:ext cx="3865284" cy="2640830"/>
          </a:xfrm>
        </p:spPr>
      </p:pic>
      <p:sp>
        <p:nvSpPr>
          <p:cNvPr id="5" name="TextBox 4"/>
          <p:cNvSpPr txBox="1"/>
          <p:nvPr/>
        </p:nvSpPr>
        <p:spPr>
          <a:xfrm>
            <a:off x="1905000" y="2362200"/>
            <a:ext cx="2438400" cy="369332"/>
          </a:xfrm>
          <a:prstGeom prst="rect">
            <a:avLst/>
          </a:prstGeom>
          <a:noFill/>
        </p:spPr>
        <p:txBody>
          <a:bodyPr wrap="square" rtlCol="0">
            <a:spAutoFit/>
          </a:bodyPr>
          <a:lstStyle/>
          <a:p>
            <a:r>
              <a:rPr lang="en-US" i="1" dirty="0">
                <a:solidFill>
                  <a:schemeClr val="bg1"/>
                </a:solidFill>
                <a:latin typeface="+mn-lt"/>
              </a:rPr>
              <a:t>    Common Merganser </a:t>
            </a:r>
            <a:endParaRPr lang="en-CA" dirty="0">
              <a:solidFill>
                <a:schemeClr val="bg1"/>
              </a:solidFill>
              <a:latin typeface="+mn-lt"/>
            </a:endParaRPr>
          </a:p>
        </p:txBody>
      </p:sp>
      <p:sp>
        <p:nvSpPr>
          <p:cNvPr id="6" name="TextBox 5"/>
          <p:cNvSpPr txBox="1"/>
          <p:nvPr/>
        </p:nvSpPr>
        <p:spPr>
          <a:xfrm>
            <a:off x="4800600" y="3429000"/>
            <a:ext cx="3048000" cy="369332"/>
          </a:xfrm>
          <a:prstGeom prst="rect">
            <a:avLst/>
          </a:prstGeom>
          <a:noFill/>
        </p:spPr>
        <p:txBody>
          <a:bodyPr wrap="square" rtlCol="0">
            <a:spAutoFit/>
          </a:bodyPr>
          <a:lstStyle/>
          <a:p>
            <a:r>
              <a:rPr lang="en-US" dirty="0">
                <a:solidFill>
                  <a:schemeClr val="bg1"/>
                </a:solidFill>
              </a:rPr>
              <a:t>       </a:t>
            </a:r>
            <a:r>
              <a:rPr lang="en-US" i="1" dirty="0">
                <a:solidFill>
                  <a:schemeClr val="bg1"/>
                </a:solidFill>
                <a:latin typeface="+mn-lt"/>
              </a:rPr>
              <a:t>American Robin </a:t>
            </a:r>
            <a:endParaRPr lang="en-CA" i="1" dirty="0">
              <a:solidFill>
                <a:schemeClr val="bg1"/>
              </a:solidFill>
              <a:latin typeface="+mn-lt"/>
            </a:endParaRPr>
          </a:p>
        </p:txBody>
      </p:sp>
      <p:pic>
        <p:nvPicPr>
          <p:cNvPr id="8" name="Picture 7" descr="K. EgressyIMG_0097v.jpg"/>
          <p:cNvPicPr>
            <a:picLocks noChangeAspect="1"/>
          </p:cNvPicPr>
          <p:nvPr/>
        </p:nvPicPr>
        <p:blipFill>
          <a:blip r:embed="rId4" cstate="print"/>
          <a:stretch>
            <a:fillRect/>
          </a:stretch>
        </p:blipFill>
        <p:spPr>
          <a:xfrm>
            <a:off x="1499597" y="3962400"/>
            <a:ext cx="2158003" cy="2752236"/>
          </a:xfrm>
          <a:prstGeom prst="rect">
            <a:avLst/>
          </a:prstGeom>
        </p:spPr>
      </p:pic>
      <p:sp>
        <p:nvSpPr>
          <p:cNvPr id="9" name="TextBox 8"/>
          <p:cNvSpPr txBox="1"/>
          <p:nvPr/>
        </p:nvSpPr>
        <p:spPr>
          <a:xfrm>
            <a:off x="1143000" y="6019800"/>
            <a:ext cx="3124200" cy="369332"/>
          </a:xfrm>
          <a:prstGeom prst="rect">
            <a:avLst/>
          </a:prstGeom>
          <a:noFill/>
        </p:spPr>
        <p:txBody>
          <a:bodyPr wrap="square" rtlCol="0">
            <a:spAutoFit/>
          </a:bodyPr>
          <a:lstStyle/>
          <a:p>
            <a:r>
              <a:rPr lang="en-US" i="1" dirty="0">
                <a:solidFill>
                  <a:schemeClr val="bg1"/>
                </a:solidFill>
                <a:latin typeface="+mn-lt"/>
              </a:rPr>
              <a:t>              Great Blue Heron</a:t>
            </a:r>
            <a:endParaRPr lang="en-CA" i="1" dirty="0">
              <a:solidFill>
                <a:schemeClr val="bg1"/>
              </a:solidFill>
              <a:latin typeface="+mn-lt"/>
            </a:endParaRPr>
          </a:p>
        </p:txBody>
      </p:sp>
      <p:pic>
        <p:nvPicPr>
          <p:cNvPr id="12" name="Picture 11" descr="K. Egressy_Y3F3439v.jpg"/>
          <p:cNvPicPr>
            <a:picLocks noChangeAspect="1"/>
          </p:cNvPicPr>
          <p:nvPr/>
        </p:nvPicPr>
        <p:blipFill>
          <a:blip r:embed="rId5" cstate="print"/>
          <a:stretch>
            <a:fillRect/>
          </a:stretch>
        </p:blipFill>
        <p:spPr>
          <a:xfrm>
            <a:off x="4648200" y="4114800"/>
            <a:ext cx="3524200" cy="2518628"/>
          </a:xfrm>
          <a:prstGeom prst="rect">
            <a:avLst/>
          </a:prstGeom>
        </p:spPr>
      </p:pic>
      <p:sp>
        <p:nvSpPr>
          <p:cNvPr id="13" name="TextBox 12"/>
          <p:cNvSpPr txBox="1"/>
          <p:nvPr/>
        </p:nvSpPr>
        <p:spPr>
          <a:xfrm>
            <a:off x="4953000" y="6019800"/>
            <a:ext cx="2286000" cy="369332"/>
          </a:xfrm>
          <a:prstGeom prst="rect">
            <a:avLst/>
          </a:prstGeom>
          <a:noFill/>
        </p:spPr>
        <p:txBody>
          <a:bodyPr wrap="square" rtlCol="0">
            <a:spAutoFit/>
          </a:bodyPr>
          <a:lstStyle/>
          <a:p>
            <a:r>
              <a:rPr lang="en-US" i="1" dirty="0">
                <a:solidFill>
                  <a:schemeClr val="bg1"/>
                </a:solidFill>
                <a:latin typeface="+mn-lt"/>
              </a:rPr>
              <a:t>Hooded Merganser</a:t>
            </a:r>
            <a:endParaRPr lang="en-CA" i="1" dirty="0">
              <a:solidFill>
                <a:schemeClr val="bg1"/>
              </a:solidFill>
              <a:latin typeface="+mn-lt"/>
            </a:endParaRPr>
          </a:p>
        </p:txBody>
      </p:sp>
      <p:pic>
        <p:nvPicPr>
          <p:cNvPr id="15" name="Picture 14" descr="IMG_3250-01vv.jpg"/>
          <p:cNvPicPr>
            <a:picLocks noChangeAspect="1"/>
          </p:cNvPicPr>
          <p:nvPr/>
        </p:nvPicPr>
        <p:blipFill>
          <a:blip r:embed="rId6" cstate="print"/>
          <a:stretch>
            <a:fillRect/>
          </a:stretch>
        </p:blipFill>
        <p:spPr>
          <a:xfrm>
            <a:off x="678633" y="1194512"/>
            <a:ext cx="3679912" cy="2628509"/>
          </a:xfrm>
          <a:prstGeom prst="rect">
            <a:avLst/>
          </a:prstGeom>
        </p:spPr>
      </p:pic>
      <p:sp>
        <p:nvSpPr>
          <p:cNvPr id="16" name="TextBox 15"/>
          <p:cNvSpPr txBox="1"/>
          <p:nvPr/>
        </p:nvSpPr>
        <p:spPr>
          <a:xfrm>
            <a:off x="762000" y="3429000"/>
            <a:ext cx="3048000" cy="369332"/>
          </a:xfrm>
          <a:prstGeom prst="rect">
            <a:avLst/>
          </a:prstGeom>
          <a:noFill/>
        </p:spPr>
        <p:txBody>
          <a:bodyPr wrap="square" rtlCol="0">
            <a:spAutoFit/>
          </a:bodyPr>
          <a:lstStyle/>
          <a:p>
            <a:r>
              <a:rPr lang="en-US" i="1" dirty="0">
                <a:solidFill>
                  <a:schemeClr val="bg1"/>
                </a:solidFill>
                <a:latin typeface="+mn-lt"/>
              </a:rPr>
              <a:t>            </a:t>
            </a:r>
            <a:r>
              <a:rPr lang="en-US" i="1" dirty="0">
                <a:latin typeface="+mn-lt"/>
              </a:rPr>
              <a:t>Red-winged Blackbird</a:t>
            </a:r>
            <a:endParaRPr lang="en-CA" i="1" dirty="0">
              <a:latin typeface="+mn-lt"/>
            </a:endParaRPr>
          </a:p>
        </p:txBody>
      </p:sp>
    </p:spTree>
  </p:cSld>
  <p:clrMapOvr>
    <a:masterClrMapping/>
  </p:clrMapOvr>
  <p:transition>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sz="3200" b="1" i="1" dirty="0">
                <a:solidFill>
                  <a:srgbClr val="0070C0"/>
                </a:solidFill>
              </a:rPr>
              <a:t>On average, an earlier spring frog chorus  </a:t>
            </a:r>
            <a:endParaRPr lang="en-CA" sz="1800" b="1" i="1" dirty="0">
              <a:solidFill>
                <a:srgbClr val="0070C0"/>
              </a:solidFill>
            </a:endParaRPr>
          </a:p>
        </p:txBody>
      </p:sp>
      <p:sp>
        <p:nvSpPr>
          <p:cNvPr id="8" name="Text Placeholder 7"/>
          <p:cNvSpPr>
            <a:spLocks noGrp="1"/>
          </p:cNvSpPr>
          <p:nvPr>
            <p:ph type="body" sz="quarter" idx="3"/>
          </p:nvPr>
        </p:nvSpPr>
        <p:spPr>
          <a:xfrm>
            <a:off x="4645025" y="1143001"/>
            <a:ext cx="4041775" cy="533400"/>
          </a:xfrm>
        </p:spPr>
        <p:txBody>
          <a:bodyPr/>
          <a:lstStyle/>
          <a:p>
            <a:r>
              <a:rPr lang="en-US" sz="1800" b="0" i="1" dirty="0"/>
              <a:t>                   </a:t>
            </a:r>
            <a:r>
              <a:rPr lang="en-US" sz="1400" b="0" i="1" dirty="0"/>
              <a:t>Spring Peeper   </a:t>
            </a:r>
            <a:r>
              <a:rPr lang="en-US" sz="1400" b="0" i="1" dirty="0">
                <a:solidFill>
                  <a:srgbClr val="FF0000"/>
                </a:solidFill>
              </a:rPr>
              <a:t> </a:t>
            </a:r>
            <a:endParaRPr lang="en-CA" sz="1400" b="0" i="1" dirty="0">
              <a:solidFill>
                <a:srgbClr val="FF0000"/>
              </a:solidFill>
            </a:endParaRPr>
          </a:p>
        </p:txBody>
      </p:sp>
      <p:pic>
        <p:nvPicPr>
          <p:cNvPr id="6" name="Content Placeholder 5" descr="H_crucifer_USGS.jpg"/>
          <p:cNvPicPr>
            <a:picLocks noGrp="1" noChangeAspect="1"/>
          </p:cNvPicPr>
          <p:nvPr>
            <p:ph sz="quarter" idx="4"/>
          </p:nvPr>
        </p:nvPicPr>
        <p:blipFill>
          <a:blip r:embed="rId3" cstate="print"/>
          <a:stretch>
            <a:fillRect/>
          </a:stretch>
        </p:blipFill>
        <p:spPr>
          <a:xfrm>
            <a:off x="5029200" y="1676400"/>
            <a:ext cx="2743200" cy="2139017"/>
          </a:xfrm>
        </p:spPr>
      </p:pic>
      <p:sp>
        <p:nvSpPr>
          <p:cNvPr id="11" name="Content Placeholder 10"/>
          <p:cNvSpPr>
            <a:spLocks noGrp="1"/>
          </p:cNvSpPr>
          <p:nvPr>
            <p:ph sz="half" idx="2"/>
          </p:nvPr>
        </p:nvSpPr>
        <p:spPr>
          <a:xfrm>
            <a:off x="457200" y="1524000"/>
            <a:ext cx="4040188" cy="4602163"/>
          </a:xfrm>
        </p:spPr>
        <p:txBody>
          <a:bodyPr/>
          <a:lstStyle/>
          <a:p>
            <a:r>
              <a:rPr lang="en-US" sz="1600" b="1" dirty="0"/>
              <a:t>Peak calling period of early breeders is now 10 – 20 days earlier than in 1995. </a:t>
            </a:r>
            <a:r>
              <a:rPr lang="en-US" sz="1600" dirty="0"/>
              <a:t> </a:t>
            </a:r>
          </a:p>
          <a:p>
            <a:endParaRPr lang="en-CA" sz="1400" dirty="0"/>
          </a:p>
        </p:txBody>
      </p:sp>
      <p:pic>
        <p:nvPicPr>
          <p:cNvPr id="9" name="Picture 8" descr="Spotted Salamander2 Ontario Vernal Pool Association.jpg"/>
          <p:cNvPicPr>
            <a:picLocks noChangeAspect="1"/>
          </p:cNvPicPr>
          <p:nvPr/>
        </p:nvPicPr>
        <p:blipFill>
          <a:blip r:embed="rId4" cstate="print"/>
          <a:stretch>
            <a:fillRect/>
          </a:stretch>
        </p:blipFill>
        <p:spPr>
          <a:xfrm>
            <a:off x="716968" y="2412840"/>
            <a:ext cx="3780420" cy="2520280"/>
          </a:xfrm>
          <a:prstGeom prst="rect">
            <a:avLst/>
          </a:prstGeom>
        </p:spPr>
      </p:pic>
      <p:sp>
        <p:nvSpPr>
          <p:cNvPr id="10" name="TextBox 9"/>
          <p:cNvSpPr txBox="1"/>
          <p:nvPr/>
        </p:nvSpPr>
        <p:spPr>
          <a:xfrm>
            <a:off x="381000" y="5036215"/>
            <a:ext cx="3962400" cy="369332"/>
          </a:xfrm>
          <a:prstGeom prst="rect">
            <a:avLst/>
          </a:prstGeom>
          <a:noFill/>
        </p:spPr>
        <p:txBody>
          <a:bodyPr wrap="square" rtlCol="0">
            <a:spAutoFit/>
          </a:bodyPr>
          <a:lstStyle/>
          <a:p>
            <a:r>
              <a:rPr lang="en-US" i="1" dirty="0">
                <a:latin typeface="+mn-lt"/>
              </a:rPr>
              <a:t>              </a:t>
            </a:r>
            <a:r>
              <a:rPr lang="en-US" sz="1400" i="1" dirty="0">
                <a:latin typeface="+mn-lt"/>
              </a:rPr>
              <a:t>Salamanders are mating earlier, too.</a:t>
            </a:r>
            <a:r>
              <a:rPr lang="en-US" i="1" dirty="0">
                <a:latin typeface="+mn-lt"/>
              </a:rPr>
              <a:t> </a:t>
            </a:r>
            <a:endParaRPr lang="en-CA" i="1" dirty="0">
              <a:latin typeface="+mn-lt"/>
            </a:endParaRPr>
          </a:p>
        </p:txBody>
      </p:sp>
      <p:pic>
        <p:nvPicPr>
          <p:cNvPr id="12" name="Content Placeholder 4" descr="Western_chorus_frog.jpg"/>
          <p:cNvPicPr>
            <a:picLocks noChangeAspect="1"/>
          </p:cNvPicPr>
          <p:nvPr/>
        </p:nvPicPr>
        <p:blipFill>
          <a:blip r:embed="rId5" cstate="print"/>
          <a:stretch>
            <a:fillRect/>
          </a:stretch>
        </p:blipFill>
        <p:spPr bwMode="auto">
          <a:xfrm>
            <a:off x="4960620" y="4370221"/>
            <a:ext cx="2971800" cy="2282578"/>
          </a:xfrm>
          <a:prstGeom prst="rect">
            <a:avLst/>
          </a:prstGeom>
          <a:noFill/>
          <a:ln w="9525">
            <a:noFill/>
            <a:miter lim="800000"/>
            <a:headEnd/>
            <a:tailEnd/>
          </a:ln>
        </p:spPr>
      </p:pic>
      <p:sp>
        <p:nvSpPr>
          <p:cNvPr id="13" name="TextBox 12"/>
          <p:cNvSpPr txBox="1"/>
          <p:nvPr/>
        </p:nvSpPr>
        <p:spPr>
          <a:xfrm>
            <a:off x="4343400" y="4038600"/>
            <a:ext cx="4419600" cy="646331"/>
          </a:xfrm>
          <a:prstGeom prst="rect">
            <a:avLst/>
          </a:prstGeom>
          <a:noFill/>
        </p:spPr>
        <p:txBody>
          <a:bodyPr wrap="square" rtlCol="0">
            <a:spAutoFit/>
          </a:bodyPr>
          <a:lstStyle/>
          <a:p>
            <a:r>
              <a:rPr lang="en-US" i="1" dirty="0">
                <a:latin typeface="+mn-lt"/>
              </a:rPr>
              <a:t>                         </a:t>
            </a:r>
            <a:r>
              <a:rPr lang="en-US" sz="1400" i="1" dirty="0">
                <a:latin typeface="+mn-lt"/>
              </a:rPr>
              <a:t>     Chorus Frog </a:t>
            </a:r>
            <a:r>
              <a:rPr lang="en-US" sz="1400" i="1" dirty="0">
                <a:solidFill>
                  <a:srgbClr val="FF0000"/>
                </a:solidFill>
                <a:latin typeface="+mn-lt"/>
              </a:rPr>
              <a:t> </a:t>
            </a:r>
            <a:endParaRPr lang="en-CA" sz="1400" i="1" dirty="0">
              <a:latin typeface="+mn-lt"/>
            </a:endParaRPr>
          </a:p>
          <a:p>
            <a:r>
              <a:rPr lang="en-US" i="1" dirty="0">
                <a:latin typeface="+mn-lt"/>
              </a:rPr>
              <a:t>  </a:t>
            </a:r>
            <a:endParaRPr lang="en-CA" i="1" dirty="0">
              <a:latin typeface="+mn-lt"/>
            </a:endParaRPr>
          </a:p>
        </p:txBody>
      </p:sp>
      <p:sp>
        <p:nvSpPr>
          <p:cNvPr id="3" name="TextBox 2">
            <a:extLst>
              <a:ext uri="{FF2B5EF4-FFF2-40B4-BE49-F238E27FC236}">
                <a16:creationId xmlns:a16="http://schemas.microsoft.com/office/drawing/2014/main" id="{4830E444-67E4-4736-AE69-CBC1086701F2}"/>
              </a:ext>
            </a:extLst>
          </p:cNvPr>
          <p:cNvSpPr txBox="1"/>
          <p:nvPr/>
        </p:nvSpPr>
        <p:spPr>
          <a:xfrm>
            <a:off x="323528" y="5949280"/>
            <a:ext cx="4321497" cy="276999"/>
          </a:xfrm>
          <a:prstGeom prst="rect">
            <a:avLst/>
          </a:prstGeom>
          <a:noFill/>
        </p:spPr>
        <p:txBody>
          <a:bodyPr wrap="square" rtlCol="0">
            <a:spAutoFit/>
          </a:bodyPr>
          <a:lstStyle/>
          <a:p>
            <a:r>
              <a:rPr lang="en-US" sz="1200" b="1" i="1" dirty="0"/>
              <a:t> </a:t>
            </a:r>
            <a:r>
              <a:rPr lang="en-US" sz="1200" i="1" dirty="0"/>
              <a:t>(MNR study  in Herpetological Conservation and Biology, 2012) </a:t>
            </a:r>
            <a:endParaRPr lang="en-CA" sz="1200" i="1" dirty="0"/>
          </a:p>
        </p:txBody>
      </p:sp>
    </p:spTree>
  </p:cSld>
  <p:clrMapOvr>
    <a:masterClrMapping/>
  </p:clrMapOvr>
  <p:transition>
    <p:pull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49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319892" y="-974380"/>
            <a:ext cx="4255349" cy="1948760"/>
          </a:xfrm>
        </p:spPr>
        <p:txBody>
          <a:bodyPr vert="horz" lIns="91440" tIns="45720" rIns="91440" bIns="45720" rtlCol="0" anchor="b">
            <a:normAutofit/>
          </a:bodyPr>
          <a:lstStyle/>
          <a:p>
            <a:pPr>
              <a:lnSpc>
                <a:spcPct val="90000"/>
              </a:lnSpc>
            </a:pPr>
            <a:r>
              <a:rPr lang="en-US" sz="3500" i="1" kern="1200" dirty="0">
                <a:solidFill>
                  <a:srgbClr val="0070C0"/>
                </a:solidFill>
                <a:latin typeface="+mj-lt"/>
                <a:ea typeface="+mj-ea"/>
                <a:cs typeface="+mj-cs"/>
              </a:rPr>
              <a:t>This evening’s talk…</a:t>
            </a:r>
          </a:p>
        </p:txBody>
      </p:sp>
      <p:sp>
        <p:nvSpPr>
          <p:cNvPr id="6" name="Text Placeholder 5"/>
          <p:cNvSpPr>
            <a:spLocks noGrp="1"/>
          </p:cNvSpPr>
          <p:nvPr>
            <p:ph type="body" sz="half" idx="2"/>
          </p:nvPr>
        </p:nvSpPr>
        <p:spPr>
          <a:xfrm>
            <a:off x="107505" y="908720"/>
            <a:ext cx="4571442" cy="5634063"/>
          </a:xfrm>
          <a:noFill/>
        </p:spPr>
        <p:txBody>
          <a:bodyPr vert="horz" lIns="91440" tIns="45720" rIns="91440" bIns="45720" rtlCol="0" anchor="t">
            <a:normAutofit lnSpcReduction="10000"/>
          </a:bodyPr>
          <a:lstStyle/>
          <a:p>
            <a:pPr lvl="0" indent="-228600">
              <a:lnSpc>
                <a:spcPct val="90000"/>
              </a:lnSpc>
              <a:buFont typeface="Arial" panose="020B0604020202020204" pitchFamily="34" charset="0"/>
              <a:buChar char="•"/>
            </a:pPr>
            <a:endParaRPr lang="en-US" sz="1700" dirty="0"/>
          </a:p>
          <a:p>
            <a:pPr lvl="0" indent="-228600">
              <a:lnSpc>
                <a:spcPct val="90000"/>
              </a:lnSpc>
              <a:buFont typeface="Arial" panose="020B0604020202020204" pitchFamily="34" charset="0"/>
              <a:buChar char="•"/>
            </a:pPr>
            <a:endParaRPr lang="en-US" sz="1700" dirty="0">
              <a:solidFill>
                <a:schemeClr val="bg1"/>
              </a:solidFill>
            </a:endParaRPr>
          </a:p>
          <a:p>
            <a:pPr marL="285750" indent="-228600">
              <a:lnSpc>
                <a:spcPct val="90000"/>
              </a:lnSpc>
              <a:buFont typeface="Arial" panose="020B0604020202020204" pitchFamily="34" charset="0"/>
              <a:buChar char="•"/>
            </a:pPr>
            <a:r>
              <a:rPr lang="en-US" sz="2000" dirty="0">
                <a:solidFill>
                  <a:schemeClr val="bg1"/>
                </a:solidFill>
              </a:rPr>
              <a:t>Background to my interest  </a:t>
            </a:r>
          </a:p>
          <a:p>
            <a:pPr marL="57150">
              <a:lnSpc>
                <a:spcPct val="90000"/>
              </a:lnSpc>
            </a:pPr>
            <a:endParaRPr lang="en-US" sz="2000" dirty="0">
              <a:solidFill>
                <a:schemeClr val="bg1"/>
              </a:solidFill>
            </a:endParaRPr>
          </a:p>
          <a:p>
            <a:pPr marL="285750" lvl="0" indent="-228600">
              <a:lnSpc>
                <a:spcPct val="90000"/>
              </a:lnSpc>
              <a:buFont typeface="Arial" panose="020B0604020202020204" pitchFamily="34" charset="0"/>
              <a:buChar char="•"/>
            </a:pPr>
            <a:r>
              <a:rPr lang="en-US" sz="2000" dirty="0">
                <a:solidFill>
                  <a:schemeClr val="bg1"/>
                </a:solidFill>
              </a:rPr>
              <a:t>A quick update on the science </a:t>
            </a:r>
          </a:p>
          <a:p>
            <a:pPr marL="285750" lvl="0" indent="-228600">
              <a:lnSpc>
                <a:spcPct val="90000"/>
              </a:lnSpc>
              <a:buFont typeface="Arial" panose="020B0604020202020204" pitchFamily="34" charset="0"/>
              <a:buChar char="•"/>
            </a:pPr>
            <a:endParaRPr lang="en-US" sz="2000" dirty="0">
              <a:solidFill>
                <a:schemeClr val="bg1"/>
              </a:solidFill>
            </a:endParaRPr>
          </a:p>
          <a:p>
            <a:pPr marL="285750" lvl="0" indent="-228600">
              <a:lnSpc>
                <a:spcPct val="90000"/>
              </a:lnSpc>
              <a:buFont typeface="Arial" panose="020B0604020202020204" pitchFamily="34" charset="0"/>
              <a:buChar char="•"/>
            </a:pPr>
            <a:r>
              <a:rPr lang="en-US" sz="2000" dirty="0">
                <a:solidFill>
                  <a:schemeClr val="bg1"/>
                </a:solidFill>
              </a:rPr>
              <a:t>Projected temp change in  Kawarthas </a:t>
            </a:r>
          </a:p>
          <a:p>
            <a:pPr>
              <a:lnSpc>
                <a:spcPct val="90000"/>
              </a:lnSpc>
            </a:pPr>
            <a:endParaRPr lang="en-US" sz="2000" dirty="0">
              <a:solidFill>
                <a:schemeClr val="bg1"/>
              </a:solidFill>
            </a:endParaRPr>
          </a:p>
          <a:p>
            <a:pPr marL="285750" lvl="0" indent="-228600">
              <a:lnSpc>
                <a:spcPct val="90000"/>
              </a:lnSpc>
              <a:buFont typeface="Arial" panose="020B0604020202020204" pitchFamily="34" charset="0"/>
              <a:buChar char="•"/>
            </a:pPr>
            <a:r>
              <a:rPr lang="en-US" sz="2000" dirty="0">
                <a:solidFill>
                  <a:schemeClr val="bg1"/>
                </a:solidFill>
              </a:rPr>
              <a:t>How wildlife is already being affected *</a:t>
            </a:r>
          </a:p>
          <a:p>
            <a:pPr marL="57150" lvl="0">
              <a:lnSpc>
                <a:spcPct val="90000"/>
              </a:lnSpc>
            </a:pPr>
            <a:endParaRPr lang="en-US" sz="2000" dirty="0">
              <a:solidFill>
                <a:schemeClr val="bg1"/>
              </a:solidFill>
            </a:endParaRPr>
          </a:p>
          <a:p>
            <a:pPr marL="285750" lvl="0" indent="-228600">
              <a:lnSpc>
                <a:spcPct val="90000"/>
              </a:lnSpc>
              <a:buFont typeface="Arial" panose="020B0604020202020204" pitchFamily="34" charset="0"/>
              <a:buChar char="•"/>
            </a:pPr>
            <a:r>
              <a:rPr lang="en-US" sz="2000" dirty="0">
                <a:solidFill>
                  <a:schemeClr val="bg1"/>
                </a:solidFill>
              </a:rPr>
              <a:t>Likely future impacts</a:t>
            </a:r>
          </a:p>
          <a:p>
            <a:pPr marL="285750" lvl="0" indent="-228600">
              <a:lnSpc>
                <a:spcPct val="90000"/>
              </a:lnSpc>
              <a:buFont typeface="Arial" panose="020B0604020202020204" pitchFamily="34" charset="0"/>
              <a:buChar char="•"/>
            </a:pPr>
            <a:endParaRPr lang="en-US" sz="2000" dirty="0">
              <a:solidFill>
                <a:schemeClr val="bg1"/>
              </a:solidFill>
            </a:endParaRPr>
          </a:p>
          <a:p>
            <a:pPr marL="285750" lvl="0" indent="-228600">
              <a:lnSpc>
                <a:spcPct val="90000"/>
              </a:lnSpc>
              <a:buFont typeface="Arial" panose="020B0604020202020204" pitchFamily="34" charset="0"/>
              <a:buChar char="•"/>
            </a:pPr>
            <a:r>
              <a:rPr lang="en-US" sz="2000" dirty="0">
                <a:solidFill>
                  <a:schemeClr val="bg1"/>
                </a:solidFill>
              </a:rPr>
              <a:t>Why we don’t act?</a:t>
            </a:r>
          </a:p>
          <a:p>
            <a:pPr marL="285750" lvl="0" indent="-228600">
              <a:lnSpc>
                <a:spcPct val="90000"/>
              </a:lnSpc>
              <a:buFont typeface="Arial" panose="020B0604020202020204" pitchFamily="34" charset="0"/>
              <a:buChar char="•"/>
            </a:pPr>
            <a:endParaRPr lang="en-US" sz="2000" dirty="0">
              <a:solidFill>
                <a:schemeClr val="bg1"/>
              </a:solidFill>
            </a:endParaRPr>
          </a:p>
          <a:p>
            <a:pPr marL="285750" lvl="0" indent="-228600">
              <a:lnSpc>
                <a:spcPct val="90000"/>
              </a:lnSpc>
              <a:buFont typeface="Arial" panose="020B0604020202020204" pitchFamily="34" charset="0"/>
              <a:buChar char="•"/>
            </a:pPr>
            <a:r>
              <a:rPr lang="en-US" sz="2000" dirty="0">
                <a:solidFill>
                  <a:schemeClr val="bg1"/>
                </a:solidFill>
              </a:rPr>
              <a:t>Reasons for optimism</a:t>
            </a:r>
          </a:p>
          <a:p>
            <a:pPr marL="285750" lvl="0" indent="-228600">
              <a:lnSpc>
                <a:spcPct val="90000"/>
              </a:lnSpc>
              <a:buFont typeface="Arial" panose="020B0604020202020204" pitchFamily="34" charset="0"/>
              <a:buChar char="•"/>
            </a:pPr>
            <a:endParaRPr lang="en-US" sz="2000" dirty="0">
              <a:solidFill>
                <a:schemeClr val="bg1"/>
              </a:solidFill>
            </a:endParaRPr>
          </a:p>
          <a:p>
            <a:pPr marL="285750" lvl="0" indent="-228600">
              <a:lnSpc>
                <a:spcPct val="90000"/>
              </a:lnSpc>
              <a:buFont typeface="Arial" panose="020B0604020202020204" pitchFamily="34" charset="0"/>
              <a:buChar char="•"/>
            </a:pPr>
            <a:r>
              <a:rPr lang="en-US" sz="2000" dirty="0">
                <a:solidFill>
                  <a:schemeClr val="bg1"/>
                </a:solidFill>
              </a:rPr>
              <a:t>What can one person do?  </a:t>
            </a:r>
          </a:p>
          <a:p>
            <a:pPr marL="285750" lvl="0" indent="-228600">
              <a:lnSpc>
                <a:spcPct val="90000"/>
              </a:lnSpc>
              <a:buFont typeface="Arial" panose="020B0604020202020204" pitchFamily="34" charset="0"/>
              <a:buChar char="•"/>
            </a:pPr>
            <a:endParaRPr lang="en-US" sz="2000" dirty="0">
              <a:solidFill>
                <a:schemeClr val="bg1"/>
              </a:solidFill>
            </a:endParaRPr>
          </a:p>
          <a:p>
            <a:pPr marL="285750" lvl="0" indent="-228600">
              <a:lnSpc>
                <a:spcPct val="90000"/>
              </a:lnSpc>
              <a:buFont typeface="Arial" panose="020B0604020202020204" pitchFamily="34" charset="0"/>
              <a:buChar char="•"/>
            </a:pPr>
            <a:endParaRPr lang="en-US" sz="2000" dirty="0">
              <a:solidFill>
                <a:schemeClr val="bg1"/>
              </a:solidFill>
            </a:endParaRPr>
          </a:p>
          <a:p>
            <a:pPr lvl="0" indent="-228600">
              <a:lnSpc>
                <a:spcPct val="90000"/>
              </a:lnSpc>
              <a:buFont typeface="Arial" panose="020B0604020202020204" pitchFamily="34" charset="0"/>
              <a:buChar char="•"/>
            </a:pPr>
            <a:endParaRPr lang="en-US" sz="2000" dirty="0">
              <a:solidFill>
                <a:schemeClr val="bg1"/>
              </a:solidFill>
            </a:endParaRPr>
          </a:p>
          <a:p>
            <a:pPr indent="-228600">
              <a:lnSpc>
                <a:spcPct val="90000"/>
              </a:lnSpc>
              <a:buFont typeface="Arial" panose="020B0604020202020204" pitchFamily="34" charset="0"/>
              <a:buChar char="•"/>
            </a:pPr>
            <a:endParaRPr lang="en-US" sz="1700" dirty="0">
              <a:solidFill>
                <a:schemeClr val="bg1"/>
              </a:solidFill>
            </a:endParaRPr>
          </a:p>
          <a:p>
            <a:pPr indent="-228600">
              <a:lnSpc>
                <a:spcPct val="90000"/>
              </a:lnSpc>
              <a:buFont typeface="Arial" panose="020B0604020202020204" pitchFamily="34" charset="0"/>
              <a:buChar char="•"/>
            </a:pPr>
            <a:endParaRPr lang="en-US" sz="1700" dirty="0"/>
          </a:p>
        </p:txBody>
      </p:sp>
      <p:cxnSp>
        <p:nvCxnSpPr>
          <p:cNvPr id="16" name="Straight Connector 15">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894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group of people standing in front of a crowd&#10;&#10;Description automatically generated">
            <a:extLst>
              <a:ext uri="{FF2B5EF4-FFF2-40B4-BE49-F238E27FC236}">
                <a16:creationId xmlns:a16="http://schemas.microsoft.com/office/drawing/2014/main" id="{35D9D0AF-6196-4FF3-9294-AC6EC77E9C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6361" y="404664"/>
            <a:ext cx="3769143" cy="2823219"/>
          </a:xfrm>
          <a:prstGeom prst="rect">
            <a:avLst/>
          </a:prstGeom>
        </p:spPr>
      </p:pic>
      <p:pic>
        <p:nvPicPr>
          <p:cNvPr id="2" name="Picture 1">
            <a:extLst>
              <a:ext uri="{FF2B5EF4-FFF2-40B4-BE49-F238E27FC236}">
                <a16:creationId xmlns:a16="http://schemas.microsoft.com/office/drawing/2014/main" id="{A70A99AA-AEE7-4DFD-BB3D-E8480D0D59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89688" y="3428999"/>
            <a:ext cx="3765815" cy="3113784"/>
          </a:xfrm>
          <a:prstGeom prst="rect">
            <a:avLst/>
          </a:prstGeom>
        </p:spPr>
      </p:pic>
    </p:spTree>
    <p:extLst>
      <p:ext uri="{BB962C8B-B14F-4D97-AF65-F5344CB8AC3E}">
        <p14:creationId xmlns:p14="http://schemas.microsoft.com/office/powerpoint/2010/main" val="34817720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3050"/>
            <a:ext cx="3672408" cy="779686"/>
          </a:xfrm>
        </p:spPr>
        <p:txBody>
          <a:bodyPr/>
          <a:lstStyle/>
          <a:p>
            <a:pPr eaLnBrk="1" hangingPunct="1">
              <a:defRPr/>
            </a:pPr>
            <a:r>
              <a:rPr lang="en-US" sz="3200" i="1" dirty="0">
                <a:solidFill>
                  <a:schemeClr val="accent1"/>
                </a:solidFill>
              </a:rPr>
              <a:t>A personal concern</a:t>
            </a:r>
            <a:r>
              <a:rPr lang="en-US" sz="3200" b="0" i="1" dirty="0"/>
              <a:t>  </a:t>
            </a:r>
            <a:endParaRPr lang="en-CA" sz="1600" b="0" i="1" dirty="0">
              <a:solidFill>
                <a:srgbClr val="FF0000"/>
              </a:solidFill>
            </a:endParaRPr>
          </a:p>
        </p:txBody>
      </p:sp>
      <p:sp>
        <p:nvSpPr>
          <p:cNvPr id="3075" name="Content Placeholder 2"/>
          <p:cNvSpPr>
            <a:spLocks noGrp="1"/>
          </p:cNvSpPr>
          <p:nvPr>
            <p:ph idx="1"/>
          </p:nvPr>
        </p:nvSpPr>
        <p:spPr>
          <a:xfrm>
            <a:off x="4348436" y="273050"/>
            <a:ext cx="4338364" cy="6127750"/>
          </a:xfrm>
        </p:spPr>
        <p:txBody>
          <a:bodyPr/>
          <a:lstStyle/>
          <a:p>
            <a:pPr eaLnBrk="1" hangingPunct="1">
              <a:buFont typeface="Arial" charset="0"/>
              <a:buNone/>
            </a:pPr>
            <a:endParaRPr lang="en-US" sz="1800" i="1" dirty="0"/>
          </a:p>
          <a:p>
            <a:pPr eaLnBrk="1" hangingPunct="1">
              <a:buFont typeface="Arial" charset="0"/>
              <a:buNone/>
            </a:pPr>
            <a:endParaRPr lang="en-US" sz="1800" i="1" dirty="0"/>
          </a:p>
          <a:p>
            <a:pPr eaLnBrk="1" hangingPunct="1">
              <a:buFont typeface="Arial" charset="0"/>
              <a:buNone/>
            </a:pPr>
            <a:endParaRPr lang="en-US" sz="1800" i="1" dirty="0"/>
          </a:p>
          <a:p>
            <a:pPr eaLnBrk="1" hangingPunct="1">
              <a:buFont typeface="Arial" charset="0"/>
              <a:buNone/>
            </a:pPr>
            <a:endParaRPr lang="en-CA" dirty="0"/>
          </a:p>
        </p:txBody>
      </p:sp>
      <p:sp>
        <p:nvSpPr>
          <p:cNvPr id="4" name="Text Placeholder 3"/>
          <p:cNvSpPr>
            <a:spLocks noGrp="1"/>
          </p:cNvSpPr>
          <p:nvPr>
            <p:ph type="body" sz="half" idx="2"/>
          </p:nvPr>
        </p:nvSpPr>
        <p:spPr>
          <a:xfrm>
            <a:off x="238372" y="1052736"/>
            <a:ext cx="4299606" cy="6127750"/>
          </a:xfrm>
        </p:spPr>
        <p:txBody>
          <a:bodyPr/>
          <a:lstStyle/>
          <a:p>
            <a:endParaRPr lang="en-US" sz="2000" dirty="0"/>
          </a:p>
          <a:p>
            <a:pPr>
              <a:buFont typeface="Arial" charset="0"/>
              <a:buChar char="•"/>
            </a:pPr>
            <a:r>
              <a:rPr lang="en-US" sz="2000" dirty="0"/>
              <a:t> researching “Nature’s Year” </a:t>
            </a:r>
          </a:p>
          <a:p>
            <a:endParaRPr lang="en-US" sz="2000" dirty="0"/>
          </a:p>
          <a:p>
            <a:pPr>
              <a:buFont typeface="Arial" charset="0"/>
              <a:buChar char="•"/>
            </a:pPr>
            <a:r>
              <a:rPr lang="en-US" sz="2000" dirty="0"/>
              <a:t> seeing how dates of events </a:t>
            </a:r>
          </a:p>
          <a:p>
            <a:r>
              <a:rPr lang="en-US" sz="2000" dirty="0"/>
              <a:t> are changing (</a:t>
            </a:r>
            <a:r>
              <a:rPr lang="en-US" sz="2000" dirty="0" err="1"/>
              <a:t>e.g</a:t>
            </a:r>
            <a:r>
              <a:rPr lang="en-US" sz="2000" dirty="0"/>
              <a:t>, Spring Peepers)</a:t>
            </a:r>
          </a:p>
          <a:p>
            <a:endParaRPr lang="en-US" sz="2000" dirty="0"/>
          </a:p>
          <a:p>
            <a:pPr>
              <a:buFont typeface="Arial" charset="0"/>
              <a:buChar char="•"/>
            </a:pPr>
            <a:r>
              <a:rPr lang="en-US" sz="2000" dirty="0"/>
              <a:t> keeping a local temperature archive over past 10 years (2:1)</a:t>
            </a:r>
          </a:p>
          <a:p>
            <a:endParaRPr lang="en-US" sz="2000" dirty="0"/>
          </a:p>
          <a:p>
            <a:pPr>
              <a:buFont typeface="Arial" charset="0"/>
              <a:buChar char="•"/>
            </a:pPr>
            <a:r>
              <a:rPr lang="en-US" sz="2000" dirty="0"/>
              <a:t> a parent of 4 and grandfather of 6</a:t>
            </a:r>
          </a:p>
          <a:p>
            <a:endParaRPr lang="en-US" sz="2000" dirty="0"/>
          </a:p>
          <a:p>
            <a:pPr>
              <a:buFont typeface="Arial" charset="0"/>
              <a:buChar char="•"/>
            </a:pPr>
            <a:r>
              <a:rPr lang="en-US" sz="2000" dirty="0"/>
              <a:t> became involved in “For Our Grandchildren” climate action group</a:t>
            </a:r>
          </a:p>
          <a:p>
            <a:endParaRPr lang="en-US" sz="2400" dirty="0"/>
          </a:p>
          <a:p>
            <a:endParaRPr lang="en-US" sz="2400" i="1" dirty="0"/>
          </a:p>
          <a:p>
            <a:endParaRPr lang="en-US" sz="2400" b="1" dirty="0"/>
          </a:p>
          <a:p>
            <a:endParaRPr lang="en-US" sz="2400" b="1" dirty="0"/>
          </a:p>
          <a:p>
            <a:endParaRPr lang="en-US" sz="2400" b="1" dirty="0"/>
          </a:p>
          <a:p>
            <a:pPr>
              <a:buFont typeface="Arial" charset="0"/>
              <a:buChar char="•"/>
            </a:pPr>
            <a:endParaRPr lang="en-US" sz="2000" dirty="0"/>
          </a:p>
          <a:p>
            <a:pPr eaLnBrk="1" hangingPunct="1"/>
            <a:endParaRPr lang="en-US" sz="2000" i="1" dirty="0"/>
          </a:p>
          <a:p>
            <a:endParaRPr lang="en-CA" sz="1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068" y="4116611"/>
            <a:ext cx="3144556" cy="2358417"/>
          </a:xfrm>
          <a:prstGeom prst="rect">
            <a:avLst/>
          </a:prstGeom>
        </p:spPr>
      </p:pic>
      <p:pic>
        <p:nvPicPr>
          <p:cNvPr id="10" name="Picture 9" descr="2005icicle.jpg"/>
          <p:cNvPicPr>
            <a:picLocks noChangeAspect="1"/>
          </p:cNvPicPr>
          <p:nvPr/>
        </p:nvPicPr>
        <p:blipFill>
          <a:blip r:embed="rId4" cstate="print"/>
          <a:stretch>
            <a:fillRect/>
          </a:stretch>
        </p:blipFill>
        <p:spPr>
          <a:xfrm>
            <a:off x="5292080" y="640452"/>
            <a:ext cx="2446533" cy="3079551"/>
          </a:xfrm>
          <a:prstGeom prst="rect">
            <a:avLst/>
          </a:prstGeom>
        </p:spPr>
      </p:pic>
    </p:spTree>
  </p:cSld>
  <p:clrMapOvr>
    <a:masterClrMapping/>
  </p:clrMapOvr>
  <p:transition>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68362"/>
          </a:xfrm>
        </p:spPr>
        <p:txBody>
          <a:bodyPr/>
          <a:lstStyle/>
          <a:p>
            <a:r>
              <a:rPr lang="en-US" sz="3200" b="1" i="1" dirty="0">
                <a:solidFill>
                  <a:srgbClr val="0070C0"/>
                </a:solidFill>
              </a:rPr>
              <a:t>By the numbers </a:t>
            </a:r>
            <a:endParaRPr lang="en-CA" sz="3200" b="1" i="1" dirty="0">
              <a:solidFill>
                <a:srgbClr val="0070C0"/>
              </a:solidFill>
            </a:endParaRPr>
          </a:p>
        </p:txBody>
      </p:sp>
      <p:sp>
        <p:nvSpPr>
          <p:cNvPr id="8" name="Content Placeholder 7"/>
          <p:cNvSpPr>
            <a:spLocks noGrp="1"/>
          </p:cNvSpPr>
          <p:nvPr>
            <p:ph idx="1"/>
          </p:nvPr>
        </p:nvSpPr>
        <p:spPr>
          <a:xfrm>
            <a:off x="287524" y="908720"/>
            <a:ext cx="4788532" cy="5328592"/>
          </a:xfrm>
          <a:solidFill>
            <a:schemeClr val="bg1"/>
          </a:solidFill>
        </p:spPr>
        <p:txBody>
          <a:bodyPr>
            <a:normAutofit fontScale="92500"/>
          </a:bodyPr>
          <a:lstStyle/>
          <a:p>
            <a:endParaRPr lang="en-US" sz="2000" dirty="0"/>
          </a:p>
          <a:p>
            <a:r>
              <a:rPr lang="en-US" sz="2400" dirty="0"/>
              <a:t>CO</a:t>
            </a:r>
            <a:r>
              <a:rPr lang="en-US" sz="2400" baseline="-25000" dirty="0"/>
              <a:t>2</a:t>
            </a:r>
            <a:r>
              <a:rPr lang="en-US" sz="2400" dirty="0"/>
              <a:t> at </a:t>
            </a:r>
            <a:r>
              <a:rPr lang="en-US" sz="2400" b="1" dirty="0"/>
              <a:t>415 ppm  </a:t>
            </a:r>
            <a:r>
              <a:rPr lang="en-US" sz="2400" dirty="0"/>
              <a:t> </a:t>
            </a:r>
          </a:p>
          <a:p>
            <a:r>
              <a:rPr lang="en-US" sz="2400" dirty="0"/>
              <a:t>Civilization evolved at </a:t>
            </a:r>
            <a:r>
              <a:rPr lang="en-US" sz="2400" b="1" dirty="0"/>
              <a:t>250 ppm </a:t>
            </a:r>
          </a:p>
          <a:p>
            <a:r>
              <a:rPr lang="en-US" sz="2400" b="1" dirty="0"/>
              <a:t>350 ppm </a:t>
            </a:r>
            <a:r>
              <a:rPr lang="en-US" sz="2400" dirty="0"/>
              <a:t>highest “safe” level   </a:t>
            </a:r>
          </a:p>
          <a:p>
            <a:r>
              <a:rPr lang="en-US" sz="2400" b="1" dirty="0"/>
              <a:t>50% </a:t>
            </a:r>
            <a:r>
              <a:rPr lang="en-US" sz="2400" dirty="0"/>
              <a:t>of the CO2 in last </a:t>
            </a:r>
            <a:r>
              <a:rPr lang="en-US" sz="2400" b="1" dirty="0"/>
              <a:t>30</a:t>
            </a:r>
            <a:r>
              <a:rPr lang="en-US" sz="2400" dirty="0"/>
              <a:t> years </a:t>
            </a:r>
          </a:p>
          <a:p>
            <a:r>
              <a:rPr lang="en-US" sz="2400" dirty="0"/>
              <a:t>Emissions rising at </a:t>
            </a:r>
            <a:r>
              <a:rPr lang="en-US" sz="2400" b="1" dirty="0"/>
              <a:t>1.5%</a:t>
            </a:r>
            <a:r>
              <a:rPr lang="en-US" sz="2400" dirty="0"/>
              <a:t> a year</a:t>
            </a:r>
          </a:p>
          <a:p>
            <a:r>
              <a:rPr lang="en-US" sz="2400" dirty="0"/>
              <a:t>Heading to </a:t>
            </a:r>
            <a:r>
              <a:rPr lang="en-US" sz="2400" b="1" dirty="0"/>
              <a:t>3.2 C</a:t>
            </a:r>
            <a:r>
              <a:rPr lang="en-US" sz="2400" dirty="0"/>
              <a:t> of warming </a:t>
            </a:r>
          </a:p>
          <a:p>
            <a:r>
              <a:rPr lang="en-US" sz="2400" b="1" dirty="0"/>
              <a:t>7.6% </a:t>
            </a:r>
            <a:r>
              <a:rPr lang="en-US" sz="2400" dirty="0"/>
              <a:t>decrease per year required </a:t>
            </a:r>
          </a:p>
          <a:p>
            <a:r>
              <a:rPr lang="en-US" sz="2400" dirty="0"/>
              <a:t>Canada warming at </a:t>
            </a:r>
            <a:r>
              <a:rPr lang="en-US" sz="2400" b="1" dirty="0" err="1"/>
              <a:t>2X</a:t>
            </a:r>
            <a:r>
              <a:rPr lang="en-US" sz="2400" dirty="0"/>
              <a:t> global average </a:t>
            </a:r>
          </a:p>
          <a:p>
            <a:r>
              <a:rPr lang="en-US" sz="2400" dirty="0"/>
              <a:t>Arctic warming </a:t>
            </a:r>
            <a:r>
              <a:rPr lang="en-US" sz="2400" dirty="0" err="1"/>
              <a:t>3X</a:t>
            </a:r>
            <a:r>
              <a:rPr lang="en-US" sz="2400" dirty="0"/>
              <a:t> </a:t>
            </a:r>
            <a:r>
              <a:rPr lang="en-US" sz="2400" b="1" dirty="0"/>
              <a:t>faster</a:t>
            </a:r>
          </a:p>
          <a:p>
            <a:r>
              <a:rPr lang="en-US" sz="2400" b="1" dirty="0"/>
              <a:t>July 2019 </a:t>
            </a:r>
            <a:r>
              <a:rPr lang="en-US" sz="2400" dirty="0"/>
              <a:t>hottest month on record</a:t>
            </a:r>
          </a:p>
          <a:p>
            <a:r>
              <a:rPr lang="en-US" sz="2400" dirty="0"/>
              <a:t>Canadians: </a:t>
            </a:r>
            <a:r>
              <a:rPr lang="en-US" sz="2400" b="1" dirty="0"/>
              <a:t>22 </a:t>
            </a:r>
            <a:r>
              <a:rPr lang="en-US" sz="2400" dirty="0"/>
              <a:t>t of CO2 per capita  </a:t>
            </a:r>
          </a:p>
          <a:p>
            <a:endParaRPr lang="en-US" sz="2400" dirty="0"/>
          </a:p>
          <a:p>
            <a:pPr marL="0" indent="0">
              <a:buNone/>
            </a:pPr>
            <a:endParaRPr lang="en-CA" sz="2400" dirty="0"/>
          </a:p>
          <a:p>
            <a:endParaRPr lang="en-US" sz="2400" dirty="0"/>
          </a:p>
          <a:p>
            <a:endParaRPr lang="en-CA" sz="2400" dirty="0"/>
          </a:p>
          <a:p>
            <a:endParaRPr lang="en-US" sz="2400" dirty="0"/>
          </a:p>
          <a:p>
            <a:pPr>
              <a:buNone/>
            </a:pPr>
            <a:endParaRPr lang="en-US" sz="2400" dirty="0"/>
          </a:p>
          <a:p>
            <a:pPr>
              <a:buNone/>
            </a:pPr>
            <a:endParaRPr lang="en-US" sz="2400" dirty="0">
              <a:solidFill>
                <a:srgbClr val="FF0000"/>
              </a:solidFill>
            </a:endParaRPr>
          </a:p>
          <a:p>
            <a:endParaRPr lang="en-US" sz="1600" dirty="0"/>
          </a:p>
        </p:txBody>
      </p:sp>
      <p:pic>
        <p:nvPicPr>
          <p:cNvPr id="3" name="Picture 2" descr="A close up of an animal&#10;&#10;Description automatically generated">
            <a:extLst>
              <a:ext uri="{FF2B5EF4-FFF2-40B4-BE49-F238E27FC236}">
                <a16:creationId xmlns:a16="http://schemas.microsoft.com/office/drawing/2014/main" id="{6BA12B00-ACB1-464C-9439-B744ECEFF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072" y="1130646"/>
            <a:ext cx="3315905" cy="4978528"/>
          </a:xfrm>
          <a:prstGeom prst="rect">
            <a:avLst/>
          </a:prstGeom>
        </p:spPr>
      </p:pic>
    </p:spTree>
    <p:extLst>
      <p:ext uri="{BB962C8B-B14F-4D97-AF65-F5344CB8AC3E}">
        <p14:creationId xmlns:p14="http://schemas.microsoft.com/office/powerpoint/2010/main" val="3334192027"/>
      </p:ext>
    </p:extLst>
  </p:cSld>
  <p:clrMapOvr>
    <a:masterClrMapping/>
  </p:clrMapOvr>
  <p:transition>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6FFD-DB70-4689-90FD-8BA0C416A24F}"/>
              </a:ext>
            </a:extLst>
          </p:cNvPr>
          <p:cNvSpPr>
            <a:spLocks noGrp="1"/>
          </p:cNvSpPr>
          <p:nvPr>
            <p:ph type="title"/>
          </p:nvPr>
        </p:nvSpPr>
        <p:spPr/>
        <p:txBody>
          <a:bodyPr>
            <a:normAutofit/>
          </a:bodyPr>
          <a:lstStyle/>
          <a:p>
            <a:r>
              <a:rPr lang="en-US" sz="3200" dirty="0"/>
              <a:t>Visualizing a </a:t>
            </a:r>
            <a:r>
              <a:rPr lang="en-US" sz="3200" dirty="0" err="1"/>
              <a:t>tonne</a:t>
            </a:r>
            <a:r>
              <a:rPr lang="en-US" sz="3200" dirty="0"/>
              <a:t> of </a:t>
            </a:r>
            <a:r>
              <a:rPr lang="en-US" sz="3200" dirty="0" err="1"/>
              <a:t>C02</a:t>
            </a:r>
            <a:r>
              <a:rPr lang="en-US" sz="3200" dirty="0"/>
              <a:t> (2200 pounds) </a:t>
            </a:r>
            <a:endParaRPr lang="en-CA" sz="3200" dirty="0"/>
          </a:p>
        </p:txBody>
      </p:sp>
      <p:pic>
        <p:nvPicPr>
          <p:cNvPr id="5" name="Content Placeholder 4" descr="A large white building&#10;&#10;Description automatically generated">
            <a:extLst>
              <a:ext uri="{FF2B5EF4-FFF2-40B4-BE49-F238E27FC236}">
                <a16:creationId xmlns:a16="http://schemas.microsoft.com/office/drawing/2014/main" id="{DBA0A80A-9509-4244-BC7F-E945181B6D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859" y="1700808"/>
            <a:ext cx="8358072" cy="4680520"/>
          </a:xfrm>
          <a:ln w="38100">
            <a:solidFill>
              <a:schemeClr val="accent1"/>
            </a:solidFill>
          </a:ln>
        </p:spPr>
      </p:pic>
    </p:spTree>
    <p:extLst>
      <p:ext uri="{BB962C8B-B14F-4D97-AF65-F5344CB8AC3E}">
        <p14:creationId xmlns:p14="http://schemas.microsoft.com/office/powerpoint/2010/main" val="379961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C15D34-1736-44ED-BC7A-7DE4F33BA401}"/>
              </a:ext>
            </a:extLst>
          </p:cNvPr>
          <p:cNvPicPr>
            <a:picLocks noChangeAspect="1"/>
          </p:cNvPicPr>
          <p:nvPr/>
        </p:nvPicPr>
        <p:blipFill>
          <a:blip r:embed="rId3"/>
          <a:stretch>
            <a:fillRect/>
          </a:stretch>
        </p:blipFill>
        <p:spPr>
          <a:xfrm>
            <a:off x="2428866" y="490364"/>
            <a:ext cx="4286268" cy="5877272"/>
          </a:xfrm>
          <a:prstGeom prst="rect">
            <a:avLst/>
          </a:prstGeom>
          <a:ln w="38100">
            <a:solidFill>
              <a:schemeClr val="accent1"/>
            </a:solidFill>
          </a:ln>
        </p:spPr>
      </p:pic>
    </p:spTree>
    <p:extLst>
      <p:ext uri="{BB962C8B-B14F-4D97-AF65-F5344CB8AC3E}">
        <p14:creationId xmlns:p14="http://schemas.microsoft.com/office/powerpoint/2010/main" val="28198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200" b="1" i="1" dirty="0">
                <a:solidFill>
                  <a:srgbClr val="0070C0"/>
                </a:solidFill>
              </a:rPr>
              <a:t>Intergovernmental Panel on Climate Change (IPCC) </a:t>
            </a:r>
            <a:br>
              <a:rPr lang="en-US" sz="3200" b="1" i="1" dirty="0">
                <a:solidFill>
                  <a:srgbClr val="0070C0"/>
                </a:solidFill>
              </a:rPr>
            </a:br>
            <a:r>
              <a:rPr lang="en-US" sz="3200" b="1" i="1" dirty="0">
                <a:solidFill>
                  <a:srgbClr val="0070C0"/>
                </a:solidFill>
              </a:rPr>
              <a:t>Global Warming of 1.5 C report (SR – 15) Oct. 2018 </a:t>
            </a:r>
            <a:r>
              <a:rPr lang="en-US" sz="3200" b="1" i="1" dirty="0">
                <a:solidFill>
                  <a:srgbClr val="FF0000"/>
                </a:solidFill>
              </a:rPr>
              <a:t> </a:t>
            </a:r>
            <a:endParaRPr lang="en-CA" sz="3200" b="1" i="1" dirty="0">
              <a:solidFill>
                <a:srgbClr val="FF0000"/>
              </a:solidFill>
            </a:endParaRPr>
          </a:p>
        </p:txBody>
      </p:sp>
      <p:sp>
        <p:nvSpPr>
          <p:cNvPr id="8" name="Content Placeholder 7"/>
          <p:cNvSpPr>
            <a:spLocks noGrp="1"/>
          </p:cNvSpPr>
          <p:nvPr>
            <p:ph sz="half" idx="1"/>
          </p:nvPr>
        </p:nvSpPr>
        <p:spPr>
          <a:xfrm>
            <a:off x="611561" y="1417638"/>
            <a:ext cx="8075240" cy="1810503"/>
          </a:xfrm>
        </p:spPr>
        <p:txBody>
          <a:bodyPr>
            <a:normAutofit fontScale="92500" lnSpcReduction="10000"/>
          </a:bodyPr>
          <a:lstStyle/>
          <a:p>
            <a:endParaRPr lang="en-US" sz="1600" dirty="0"/>
          </a:p>
          <a:p>
            <a:pPr marL="0" indent="0">
              <a:buNone/>
            </a:pPr>
            <a:r>
              <a:rPr lang="en-CA" dirty="0"/>
              <a:t>To </a:t>
            </a:r>
            <a:r>
              <a:rPr lang="en-US" dirty="0"/>
              <a:t>keep Earth inhabitable (no more than 1.5 C of warming) and to avoid runaway*, non-stoppable climate change, we </a:t>
            </a:r>
            <a:r>
              <a:rPr lang="en-US" b="1" dirty="0"/>
              <a:t>must reduce greenhouse gas emissions by 50% by 2030 </a:t>
            </a:r>
            <a:r>
              <a:rPr lang="en-US" dirty="0"/>
              <a:t>and to </a:t>
            </a:r>
            <a:r>
              <a:rPr lang="en-US" b="1" dirty="0"/>
              <a:t>zero</a:t>
            </a:r>
            <a:r>
              <a:rPr lang="en-US" dirty="0"/>
              <a:t> by 2050 . </a:t>
            </a:r>
          </a:p>
          <a:p>
            <a:pPr>
              <a:buNone/>
            </a:pPr>
            <a:endParaRPr lang="en-US" sz="1600" dirty="0">
              <a:solidFill>
                <a:srgbClr val="FF0000"/>
              </a:solidFill>
            </a:endParaRPr>
          </a:p>
          <a:p>
            <a:endParaRPr lang="en-US" sz="1600" dirty="0"/>
          </a:p>
        </p:txBody>
      </p:sp>
      <p:pic>
        <p:nvPicPr>
          <p:cNvPr id="4" name="Content Placeholder 3" descr="A screenshot of a cell phone&#10;&#10;Description automatically generated">
            <a:extLst>
              <a:ext uri="{FF2B5EF4-FFF2-40B4-BE49-F238E27FC236}">
                <a16:creationId xmlns:a16="http://schemas.microsoft.com/office/drawing/2014/main" id="{323DC054-47B0-47E0-8AED-662464B4BD4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91680" y="3475868"/>
            <a:ext cx="5760640" cy="3225958"/>
          </a:xfrm>
          <a:ln w="57150">
            <a:solidFill>
              <a:schemeClr val="accent1"/>
            </a:solidFill>
          </a:ln>
        </p:spPr>
      </p:pic>
    </p:spTree>
    <p:extLst>
      <p:ext uri="{BB962C8B-B14F-4D97-AF65-F5344CB8AC3E}">
        <p14:creationId xmlns:p14="http://schemas.microsoft.com/office/powerpoint/2010/main" val="4191872701"/>
      </p:ext>
    </p:extLst>
  </p:cSld>
  <p:clrMapOvr>
    <a:masterClrMapping/>
  </p:clrMapOvr>
  <p:transition>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mate zones_0001.jpg"/>
          <p:cNvPicPr>
            <a:picLocks noGrp="1" noChangeAspect="1"/>
          </p:cNvPicPr>
          <p:nvPr>
            <p:ph idx="4294967295"/>
          </p:nvPr>
        </p:nvPicPr>
        <p:blipFill rotWithShape="1">
          <a:blip r:embed="rId3" cstate="print"/>
          <a:srcRect t="1" b="33059"/>
          <a:stretch/>
        </p:blipFill>
        <p:spPr>
          <a:xfrm>
            <a:off x="284007" y="951290"/>
            <a:ext cx="8575986" cy="4877960"/>
          </a:xfrm>
          <a:ln w="57150">
            <a:solidFill>
              <a:schemeClr val="accent1"/>
            </a:solidFill>
          </a:ln>
        </p:spPr>
      </p:pic>
      <p:sp>
        <p:nvSpPr>
          <p:cNvPr id="5" name="TextBox 4"/>
          <p:cNvSpPr txBox="1"/>
          <p:nvPr/>
        </p:nvSpPr>
        <p:spPr>
          <a:xfrm>
            <a:off x="107504" y="188640"/>
            <a:ext cx="8928992" cy="738664"/>
          </a:xfrm>
          <a:prstGeom prst="rect">
            <a:avLst/>
          </a:prstGeom>
          <a:noFill/>
        </p:spPr>
        <p:txBody>
          <a:bodyPr wrap="square" rtlCol="0">
            <a:spAutoFit/>
          </a:bodyPr>
          <a:lstStyle/>
          <a:p>
            <a:r>
              <a:rPr lang="en-CA" sz="2400" b="1" i="1" dirty="0">
                <a:solidFill>
                  <a:srgbClr val="0070C0"/>
                </a:solidFill>
              </a:rPr>
              <a:t>      Current and Projected Climatic Conditions for Central Ontario</a:t>
            </a:r>
          </a:p>
          <a:p>
            <a:endParaRPr lang="en-CA" dirty="0"/>
          </a:p>
        </p:txBody>
      </p:sp>
      <p:sp>
        <p:nvSpPr>
          <p:cNvPr id="6" name="TextBox 5"/>
          <p:cNvSpPr txBox="1"/>
          <p:nvPr/>
        </p:nvSpPr>
        <p:spPr>
          <a:xfrm>
            <a:off x="1475656" y="6069687"/>
            <a:ext cx="2952328" cy="584775"/>
          </a:xfrm>
          <a:prstGeom prst="rect">
            <a:avLst/>
          </a:prstGeom>
          <a:noFill/>
        </p:spPr>
        <p:txBody>
          <a:bodyPr wrap="square" rtlCol="0">
            <a:spAutoFit/>
          </a:bodyPr>
          <a:lstStyle/>
          <a:p>
            <a:r>
              <a:rPr lang="en-CA" dirty="0"/>
              <a:t>Kawarthas – 1971 - 2000</a:t>
            </a:r>
          </a:p>
          <a:p>
            <a:r>
              <a:rPr lang="en-CA" sz="1400" dirty="0"/>
              <a:t>6 C – 8 C annual mean temp.</a:t>
            </a:r>
          </a:p>
        </p:txBody>
      </p:sp>
      <p:sp>
        <p:nvSpPr>
          <p:cNvPr id="7" name="TextBox 6"/>
          <p:cNvSpPr txBox="1"/>
          <p:nvPr/>
        </p:nvSpPr>
        <p:spPr>
          <a:xfrm>
            <a:off x="5148064" y="6101655"/>
            <a:ext cx="3168352" cy="861774"/>
          </a:xfrm>
          <a:prstGeom prst="rect">
            <a:avLst/>
          </a:prstGeom>
          <a:noFill/>
        </p:spPr>
        <p:txBody>
          <a:bodyPr wrap="square" rtlCol="0">
            <a:spAutoFit/>
          </a:bodyPr>
          <a:lstStyle/>
          <a:p>
            <a:r>
              <a:rPr lang="en-CA" dirty="0"/>
              <a:t>Kawarthas – 2071 -2100</a:t>
            </a:r>
          </a:p>
          <a:p>
            <a:r>
              <a:rPr lang="en-CA" sz="1400" dirty="0"/>
              <a:t>10 C – 12 C annual mean temp.</a:t>
            </a:r>
          </a:p>
          <a:p>
            <a:r>
              <a:rPr lang="en-CA"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68362"/>
          </a:xfrm>
        </p:spPr>
        <p:txBody>
          <a:bodyPr>
            <a:normAutofit fontScale="90000"/>
          </a:bodyPr>
          <a:lstStyle/>
          <a:p>
            <a:br>
              <a:rPr lang="en-CA" sz="3200" b="1" i="1" dirty="0">
                <a:solidFill>
                  <a:schemeClr val="accent1"/>
                </a:solidFill>
              </a:rPr>
            </a:br>
            <a:br>
              <a:rPr lang="en-CA" sz="3200" b="1" i="1" dirty="0">
                <a:solidFill>
                  <a:schemeClr val="accent1"/>
                </a:solidFill>
              </a:rPr>
            </a:br>
            <a:r>
              <a:rPr lang="en-CA" sz="3200" b="1" i="1" dirty="0">
                <a:solidFill>
                  <a:schemeClr val="accent1"/>
                </a:solidFill>
              </a:rPr>
              <a:t>Current and Projected Temperature Conditions for City of Peterborough (August 2018)</a:t>
            </a:r>
            <a:br>
              <a:rPr lang="en-CA" sz="3200" b="1" i="1" dirty="0">
                <a:solidFill>
                  <a:schemeClr val="accent1"/>
                </a:solidFill>
              </a:rPr>
            </a:br>
            <a:br>
              <a:rPr lang="en-CA" sz="3200" b="1" i="1" dirty="0">
                <a:solidFill>
                  <a:schemeClr val="accent1"/>
                </a:solidFill>
              </a:rPr>
            </a:br>
            <a:r>
              <a:rPr lang="en-CA" sz="3200" b="1" i="1" dirty="0">
                <a:solidFill>
                  <a:schemeClr val="accent1"/>
                </a:solidFill>
              </a:rPr>
              <a:t> </a:t>
            </a:r>
          </a:p>
        </p:txBody>
      </p:sp>
      <p:pic>
        <p:nvPicPr>
          <p:cNvPr id="5" name="Content Placeholder 4" descr="A close up of a piece of paper&#10;&#10;Description automatically generated">
            <a:extLst>
              <a:ext uri="{FF2B5EF4-FFF2-40B4-BE49-F238E27FC236}">
                <a16:creationId xmlns:a16="http://schemas.microsoft.com/office/drawing/2014/main" id="{E0645350-EB18-4F07-B152-0BA62140A33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583" t="3946" r="1650" b="2895"/>
          <a:stretch/>
        </p:blipFill>
        <p:spPr>
          <a:xfrm>
            <a:off x="1115616" y="1340768"/>
            <a:ext cx="6696744" cy="5098578"/>
          </a:xfrm>
          <a:ln w="57150">
            <a:solidFill>
              <a:schemeClr val="accent1"/>
            </a:solidFill>
          </a:ln>
        </p:spPr>
      </p:pic>
    </p:spTree>
    <p:extLst>
      <p:ext uri="{BB962C8B-B14F-4D97-AF65-F5344CB8AC3E}">
        <p14:creationId xmlns:p14="http://schemas.microsoft.com/office/powerpoint/2010/main" val="2880881737"/>
      </p:ext>
    </p:extLst>
  </p:cSld>
  <p:clrMapOvr>
    <a:masterClrMapping/>
  </p:clrMapOvr>
  <p:transition>
    <p:pull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3820</TotalTime>
  <Words>1306</Words>
  <Application>Microsoft Office PowerPoint</Application>
  <PresentationFormat>On-screen Show (4:3)</PresentationFormat>
  <Paragraphs>198</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Tw Cen MT</vt:lpstr>
      <vt:lpstr>Office Theme</vt:lpstr>
      <vt:lpstr>7_Office Theme</vt:lpstr>
      <vt:lpstr>  Climate Change in the Kawarthas A naturalist’s perspective January 29, 2020  -  Peterborough County Stewardship   </vt:lpstr>
      <vt:lpstr>This evening’s talk…</vt:lpstr>
      <vt:lpstr>A personal concern  </vt:lpstr>
      <vt:lpstr>By the numbers </vt:lpstr>
      <vt:lpstr>Visualizing a tonne of C02 (2200 pounds) </vt:lpstr>
      <vt:lpstr>PowerPoint Presentation</vt:lpstr>
      <vt:lpstr>Intergovernmental Panel on Climate Change (IPCC)  Global Warming of 1.5 C report (SR – 15) Oct. 2018  </vt:lpstr>
      <vt:lpstr>PowerPoint Presentation</vt:lpstr>
      <vt:lpstr>  Current and Projected Temperature Conditions for City of Peterborough (August 2018)   </vt:lpstr>
      <vt:lpstr>  Current and Projected Precipitation Conditions for City of Peterborough   </vt:lpstr>
      <vt:lpstr>  Changing lakes: earlier ice-out &amp; later freeze-up    </vt:lpstr>
      <vt:lpstr>  Northward expansion of southern species      </vt:lpstr>
      <vt:lpstr>Flying squirrel hybridization </vt:lpstr>
      <vt:lpstr>Some birds are wintering farther north  </vt:lpstr>
      <vt:lpstr>     Some short-distance migrants are, on average,   returning and nesting earlier     </vt:lpstr>
      <vt:lpstr>On average, an earlier spring frog chorus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Climate Change in the Kawarthas A naturalist’s perspective January 29, 2020  -  Peterborough County Stewardship   </dc:title>
  <dc:creator>drew monkman</dc:creator>
  <cp:lastModifiedBy>drew monkman</cp:lastModifiedBy>
  <cp:revision>126</cp:revision>
  <dcterms:created xsi:type="dcterms:W3CDTF">2020-01-29T13:12:48Z</dcterms:created>
  <dcterms:modified xsi:type="dcterms:W3CDTF">2020-02-02T20:41:32Z</dcterms:modified>
</cp:coreProperties>
</file>