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32" r:id="rId5"/>
  </p:sldMasterIdLst>
  <p:notesMasterIdLst>
    <p:notesMasterId r:id="rId21"/>
  </p:notesMasterIdLst>
  <p:handoutMasterIdLst>
    <p:handoutMasterId r:id="rId22"/>
  </p:handoutMasterIdLst>
  <p:sldIdLst>
    <p:sldId id="273" r:id="rId6"/>
    <p:sldId id="274" r:id="rId7"/>
    <p:sldId id="285" r:id="rId8"/>
    <p:sldId id="283" r:id="rId9"/>
    <p:sldId id="350" r:id="rId10"/>
    <p:sldId id="353" r:id="rId11"/>
    <p:sldId id="352" r:id="rId12"/>
    <p:sldId id="317" r:id="rId13"/>
    <p:sldId id="287" r:id="rId14"/>
    <p:sldId id="354" r:id="rId15"/>
    <p:sldId id="701" r:id="rId16"/>
    <p:sldId id="346" r:id="rId17"/>
    <p:sldId id="339" r:id="rId18"/>
    <p:sldId id="310" r:id="rId19"/>
    <p:sldId id="32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7" autoAdjust="0"/>
    <p:restoredTop sz="67873" autoAdjust="0"/>
  </p:normalViewPr>
  <p:slideViewPr>
    <p:cSldViewPr>
      <p:cViewPr varScale="1">
        <p:scale>
          <a:sx n="54" d="100"/>
          <a:sy n="54" d="100"/>
        </p:scale>
        <p:origin x="1472" y="44"/>
      </p:cViewPr>
      <p:guideLst>
        <p:guide orient="horz" pos="2160"/>
        <p:guide pos="2880"/>
      </p:guideLst>
    </p:cSldViewPr>
  </p:slideViewPr>
  <p:outlineViewPr>
    <p:cViewPr>
      <p:scale>
        <a:sx n="33" d="100"/>
        <a:sy n="33" d="100"/>
      </p:scale>
      <p:origin x="0" y="-233612"/>
    </p:cViewPr>
  </p:outlineViewPr>
  <p:notesTextViewPr>
    <p:cViewPr>
      <p:scale>
        <a:sx n="100" d="100"/>
        <a:sy n="100" d="100"/>
      </p:scale>
      <p:origin x="0" y="0"/>
    </p:cViewPr>
  </p:notesTextViewPr>
  <p:sorterViewPr>
    <p:cViewPr>
      <p:scale>
        <a:sx n="100" d="100"/>
        <a:sy n="100" d="100"/>
      </p:scale>
      <p:origin x="0" y="-6356"/>
    </p:cViewPr>
  </p:sorterViewPr>
  <p:notesViewPr>
    <p:cSldViewPr>
      <p:cViewPr varScale="1">
        <p:scale>
          <a:sx n="60" d="100"/>
          <a:sy n="60" d="100"/>
        </p:scale>
        <p:origin x="250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24BAB0-6ED0-4741-A682-822892FDB8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7FC57D55-8A12-414B-B4F9-56C7DD857C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BCAD16-1BD9-44D3-8BC9-10EB6E69384E}" type="datetimeFigureOut">
              <a:rPr lang="en-CA" smtClean="0"/>
              <a:t>2020-02-02</a:t>
            </a:fld>
            <a:endParaRPr lang="en-CA"/>
          </a:p>
        </p:txBody>
      </p:sp>
      <p:sp>
        <p:nvSpPr>
          <p:cNvPr id="4" name="Footer Placeholder 3">
            <a:extLst>
              <a:ext uri="{FF2B5EF4-FFF2-40B4-BE49-F238E27FC236}">
                <a16:creationId xmlns:a16="http://schemas.microsoft.com/office/drawing/2014/main" id="{677E7F94-DB2F-4B20-8ECE-6FD6CEEA10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F831FD2D-7569-4166-B8E3-3F808B3EE8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B92231-BADB-4FD5-9385-CDF945A5DDF4}" type="slidenum">
              <a:rPr lang="en-CA" smtClean="0"/>
              <a:t>‹#›</a:t>
            </a:fld>
            <a:endParaRPr lang="en-CA"/>
          </a:p>
        </p:txBody>
      </p:sp>
    </p:spTree>
    <p:extLst>
      <p:ext uri="{BB962C8B-B14F-4D97-AF65-F5344CB8AC3E}">
        <p14:creationId xmlns:p14="http://schemas.microsoft.com/office/powerpoint/2010/main" val="340849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3C82B9-3469-4298-B8A8-5654E1F979A6}" type="datetimeFigureOut">
              <a:rPr lang="en-CA" smtClean="0"/>
              <a:pPr/>
              <a:t>2020-02-02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F5C240-A16E-441F-BB2F-5FCF592D54EF}"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CA" b="1" dirty="0"/>
              <a:t>On average, blooming earlier but much colder springs in recent years </a:t>
            </a:r>
          </a:p>
          <a:p>
            <a:pPr marL="228600" indent="-228600">
              <a:buAutoNum type="arabicPeriod"/>
            </a:pPr>
            <a:r>
              <a:rPr lang="en-CA" sz="1200" b="1" kern="1200" dirty="0">
                <a:solidFill>
                  <a:schemeClr val="tx1"/>
                </a:solidFill>
                <a:effectLst/>
                <a:latin typeface="+mn-lt"/>
                <a:ea typeface="+mn-ea"/>
                <a:cs typeface="+mn-cs"/>
              </a:rPr>
              <a:t>Trembling Aspen in Alberta flowering up to 26 days earlier over the past century.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CA" sz="1200" b="1" kern="1200" dirty="0">
                <a:solidFill>
                  <a:schemeClr val="tx1"/>
                </a:solidFill>
                <a:effectLst/>
                <a:latin typeface="+mn-lt"/>
                <a:ea typeface="+mn-ea"/>
                <a:cs typeface="+mn-cs"/>
              </a:rPr>
              <a:t>A mismatch between flower availability and pollinator activity may lead to lower pollination rates and declines in certain insect species</a:t>
            </a:r>
          </a:p>
          <a:p>
            <a:pPr marL="228600" indent="-228600">
              <a:buAutoNum type="arabicPeriod"/>
            </a:pPr>
            <a:endParaRPr lang="en-CA" b="1" dirty="0"/>
          </a:p>
        </p:txBody>
      </p:sp>
      <p:sp>
        <p:nvSpPr>
          <p:cNvPr id="4" name="Slide Number Placeholder 3"/>
          <p:cNvSpPr>
            <a:spLocks noGrp="1"/>
          </p:cNvSpPr>
          <p:nvPr>
            <p:ph type="sldNum" sz="quarter" idx="10"/>
          </p:nvPr>
        </p:nvSpPr>
        <p:spPr/>
        <p:txBody>
          <a:bodyPr/>
          <a:lstStyle/>
          <a:p>
            <a:pPr>
              <a:defRPr/>
            </a:pPr>
            <a:fld id="{B27B074C-C6BC-446B-8493-52943B709C36}" type="slidenum">
              <a:rPr lang="en-CA" smtClean="0"/>
              <a:pPr>
                <a:defRPr/>
              </a:pPr>
              <a:t>1</a:t>
            </a:fld>
            <a:endParaRPr lang="en-C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1. Windshields like this used to be common. Anyone here seen this? </a:t>
            </a:r>
            <a:r>
              <a:rPr lang="en-CA" dirty="0"/>
              <a:t> </a:t>
            </a:r>
          </a:p>
          <a:p>
            <a:r>
              <a:rPr lang="en-CA" b="1" dirty="0"/>
              <a:t>2. In April, 2019, an international research team concluded that 40% of world’s insect populations are threatened with extinction. </a:t>
            </a:r>
          </a:p>
          <a:p>
            <a:pPr marL="0" indent="0">
              <a:buNone/>
            </a:pPr>
            <a:r>
              <a:rPr lang="en-CA" b="1" dirty="0"/>
              <a:t>3.  Moths, butterflies, bumblebees and some beetles especially hard hit.</a:t>
            </a:r>
          </a:p>
          <a:p>
            <a:r>
              <a:rPr lang="en-CA" b="1" dirty="0"/>
              <a:t>4. Why? Intensive agriculture, heavy use of pesticides, </a:t>
            </a:r>
          </a:p>
          <a:p>
            <a:r>
              <a:rPr lang="en-CA" b="1" dirty="0"/>
              <a:t>5. Climate change: severe storms and hurricanes, droughts, temperature fluctuations in spring  with sudden cold snaps (noted on last summer’s local butterfly count in which skipper numbers were very low as a result of cold spring)</a:t>
            </a:r>
          </a:p>
          <a:p>
            <a:r>
              <a:rPr lang="en-CA" b="1" dirty="0"/>
              <a:t> </a:t>
            </a:r>
          </a:p>
          <a:p>
            <a:r>
              <a:rPr lang="en-CA" b="1" dirty="0"/>
              <a:t> </a:t>
            </a:r>
          </a:p>
          <a:p>
            <a:endParaRPr lang="en-CA" dirty="0"/>
          </a:p>
          <a:p>
            <a:r>
              <a:rPr lang="en-CA" dirty="0"/>
              <a:t> </a:t>
            </a:r>
          </a:p>
        </p:txBody>
      </p:sp>
      <p:sp>
        <p:nvSpPr>
          <p:cNvPr id="4" name="Slide Number Placeholder 3"/>
          <p:cNvSpPr>
            <a:spLocks noGrp="1"/>
          </p:cNvSpPr>
          <p:nvPr>
            <p:ph type="sldNum" sz="quarter" idx="5"/>
          </p:nvPr>
        </p:nvSpPr>
        <p:spPr/>
        <p:txBody>
          <a:bodyPr/>
          <a:lstStyle/>
          <a:p>
            <a:fld id="{1AF5C240-A16E-441F-BB2F-5FCF592D54EF}" type="slidenum">
              <a:rPr lang="en-CA" smtClean="0"/>
              <a:pPr/>
              <a:t>10</a:t>
            </a:fld>
            <a:endParaRPr lang="en-CA"/>
          </a:p>
        </p:txBody>
      </p:sp>
    </p:spTree>
    <p:extLst>
      <p:ext uri="{BB962C8B-B14F-4D97-AF65-F5344CB8AC3E}">
        <p14:creationId xmlns:p14="http://schemas.microsoft.com/office/powerpoint/2010/main" val="3909476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1. Important pollinators  </a:t>
            </a:r>
          </a:p>
          <a:p>
            <a:r>
              <a:rPr lang="en-US" sz="1200" b="1" dirty="0"/>
              <a:t>2. 4 species in drastic decline (up to 96%)  </a:t>
            </a:r>
          </a:p>
          <a:p>
            <a:r>
              <a:rPr lang="en-US" sz="1200" b="1" dirty="0"/>
              <a:t>3. Most other native bees doing well.</a:t>
            </a:r>
          </a:p>
          <a:p>
            <a:endParaRPr lang="en-CA" dirty="0"/>
          </a:p>
        </p:txBody>
      </p:sp>
      <p:sp>
        <p:nvSpPr>
          <p:cNvPr id="4" name="Slide Number Placeholder 3"/>
          <p:cNvSpPr>
            <a:spLocks noGrp="1"/>
          </p:cNvSpPr>
          <p:nvPr>
            <p:ph type="sldNum" sz="quarter" idx="5"/>
          </p:nvPr>
        </p:nvSpPr>
        <p:spPr/>
        <p:txBody>
          <a:bodyPr/>
          <a:lstStyle/>
          <a:p>
            <a:fld id="{1AF5C240-A16E-441F-BB2F-5FCF592D54EF}" type="slidenum">
              <a:rPr lang="en-CA" smtClean="0"/>
              <a:pPr/>
              <a:t>11</a:t>
            </a:fld>
            <a:endParaRPr lang="en-CA"/>
          </a:p>
        </p:txBody>
      </p:sp>
    </p:spTree>
    <p:extLst>
      <p:ext uri="{BB962C8B-B14F-4D97-AF65-F5344CB8AC3E}">
        <p14:creationId xmlns:p14="http://schemas.microsoft.com/office/powerpoint/2010/main" val="2017721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a:t>1. Peak colour change arriving later – often mid-October instead of late September or early October. These changes already being seen in New England. 2. Colour season often lasting longer, too. </a:t>
            </a:r>
          </a:p>
          <a:p>
            <a:r>
              <a:rPr lang="en-CA" b="1" dirty="0"/>
              <a:t>3. Some research shows that colours will be less intense</a:t>
            </a:r>
          </a:p>
          <a:p>
            <a:endParaRPr lang="en-CA" dirty="0"/>
          </a:p>
          <a:p>
            <a:r>
              <a:rPr lang="en-CA" dirty="0"/>
              <a:t> </a:t>
            </a:r>
          </a:p>
        </p:txBody>
      </p:sp>
      <p:sp>
        <p:nvSpPr>
          <p:cNvPr id="4" name="Slide Number Placeholder 3"/>
          <p:cNvSpPr>
            <a:spLocks noGrp="1"/>
          </p:cNvSpPr>
          <p:nvPr>
            <p:ph type="sldNum" sz="quarter" idx="10"/>
          </p:nvPr>
        </p:nvSpPr>
        <p:spPr/>
        <p:txBody>
          <a:bodyPr/>
          <a:lstStyle/>
          <a:p>
            <a:pPr>
              <a:defRPr/>
            </a:pPr>
            <a:fld id="{B27B074C-C6BC-446B-8493-52943B709C36}" type="slidenum">
              <a:rPr lang="en-CA" smtClean="0"/>
              <a:pPr>
                <a:defRPr/>
              </a:pPr>
              <a:t>12</a:t>
            </a:fld>
            <a:endParaRPr lang="en-CA" dirty="0"/>
          </a:p>
        </p:txBody>
      </p:sp>
    </p:spTree>
    <p:extLst>
      <p:ext uri="{BB962C8B-B14F-4D97-AF65-F5344CB8AC3E}">
        <p14:creationId xmlns:p14="http://schemas.microsoft.com/office/powerpoint/2010/main" val="2023536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CA" sz="1200" b="1" i="0" dirty="0"/>
              <a:t>Flooding is the number one climate related cost in Canada. Insurance companies paying out three times more than a decade ago. </a:t>
            </a:r>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r>
              <a:rPr lang="en-CA" sz="1200" b="1" i="0" dirty="0"/>
              <a:t>Rates are going up, and many Canadians won’t be able to get flood insurance in future. </a:t>
            </a:r>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r>
              <a:rPr lang="en-CA" b="1" dirty="0"/>
              <a:t>Prediction of a 40 per cent increase in freezing rain events in Southern Ontario due to a combination of warming temperatures and increased precipitation.</a:t>
            </a:r>
            <a:endParaRPr lang="en-CA" sz="1200"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 4. </a:t>
            </a:r>
            <a:r>
              <a:rPr lang="en-CA" b="1" dirty="0"/>
              <a:t>Increased danger of flooding as a result of more frequent and intense rainfalls </a:t>
            </a:r>
            <a:endParaRPr lang="en-CA" sz="1200" b="1" i="1" dirty="0"/>
          </a:p>
          <a:p>
            <a:endParaRPr lang="en-CA" dirty="0"/>
          </a:p>
        </p:txBody>
      </p:sp>
      <p:sp>
        <p:nvSpPr>
          <p:cNvPr id="4" name="Slide Number Placeholder 3"/>
          <p:cNvSpPr>
            <a:spLocks noGrp="1"/>
          </p:cNvSpPr>
          <p:nvPr>
            <p:ph type="sldNum" sz="quarter" idx="10"/>
          </p:nvPr>
        </p:nvSpPr>
        <p:spPr/>
        <p:txBody>
          <a:bodyPr/>
          <a:lstStyle/>
          <a:p>
            <a:pPr>
              <a:defRPr/>
            </a:pPr>
            <a:fld id="{B27B074C-C6BC-446B-8493-52943B709C36}" type="slidenum">
              <a:rPr lang="en-CA" smtClean="0"/>
              <a:pPr>
                <a:defRPr/>
              </a:pPr>
              <a:t>13</a:t>
            </a:fld>
            <a:endParaRPr lang="en-CA" dirty="0"/>
          </a:p>
        </p:txBody>
      </p:sp>
    </p:spTree>
    <p:extLst>
      <p:ext uri="{BB962C8B-B14F-4D97-AF65-F5344CB8AC3E}">
        <p14:creationId xmlns:p14="http://schemas.microsoft.com/office/powerpoint/2010/main" val="880081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the climate is warming, why the recent cold winters, springs, and late falls? </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7B074C-C6BC-446B-8493-52943B709C36}"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CA" b="1" dirty="0"/>
              <a:t>Research is showing that the Jet Stream is becoming weaker and loopier </a:t>
            </a:r>
            <a:r>
              <a:rPr lang="en-US" sz="1200" b="1" dirty="0"/>
              <a:t>– like an S on its side -</a:t>
            </a:r>
            <a:r>
              <a:rPr lang="en-CA" b="1" dirty="0"/>
              <a:t> due to a warming Arctic and retreat of Arctic ice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CA" b="1" dirty="0"/>
              <a:t>(latest: April 2019 Alfred Wegener Institute)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CA" b="1" dirty="0"/>
              <a:t>Allows cold air to plummet further south than usual and warm air to move further north.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4.  Weather patterns also get stuck and last longer.</a:t>
            </a: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5.  </a:t>
            </a:r>
            <a:r>
              <a:rPr lang="en-CA" b="1" dirty="0"/>
              <a:t>In summer, a weakened jet stream leads to prolonged heat waves and dry conditions, </a:t>
            </a:r>
            <a:r>
              <a:rPr lang="en-US" b="1" dirty="0"/>
              <a:t>like Peterborough 2018 &amp; Europe 2019</a:t>
            </a:r>
            <a:endParaRPr lang="en-US" sz="1200" b="1" dirty="0"/>
          </a:p>
          <a:p>
            <a:endParaRPr lang="en-CA" dirty="0"/>
          </a:p>
        </p:txBody>
      </p:sp>
      <p:sp>
        <p:nvSpPr>
          <p:cNvPr id="4" name="Slide Number Placeholder 3"/>
          <p:cNvSpPr>
            <a:spLocks noGrp="1"/>
          </p:cNvSpPr>
          <p:nvPr>
            <p:ph type="sldNum" sz="quarter" idx="5"/>
          </p:nvPr>
        </p:nvSpPr>
        <p:spPr/>
        <p:txBody>
          <a:bodyPr/>
          <a:lstStyle/>
          <a:p>
            <a:fld id="{1AF5C240-A16E-441F-BB2F-5FCF592D54EF}" type="slidenum">
              <a:rPr lang="en-CA" smtClean="0"/>
              <a:pPr/>
              <a:t>15</a:t>
            </a:fld>
            <a:endParaRPr lang="en-CA"/>
          </a:p>
        </p:txBody>
      </p:sp>
    </p:spTree>
    <p:extLst>
      <p:ext uri="{BB962C8B-B14F-4D97-AF65-F5344CB8AC3E}">
        <p14:creationId xmlns:p14="http://schemas.microsoft.com/office/powerpoint/2010/main" val="2453441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a:t>1. </a:t>
            </a:r>
            <a:r>
              <a:rPr lang="en-CA" dirty="0"/>
              <a:t>Is anyone here allergic to pollen? Raise your hand if past summer was bad. </a:t>
            </a:r>
          </a:p>
          <a:p>
            <a:endParaRPr lang="en-CA" b="1" dirty="0"/>
          </a:p>
        </p:txBody>
      </p:sp>
      <p:sp>
        <p:nvSpPr>
          <p:cNvPr id="4" name="Slide Number Placeholder 3"/>
          <p:cNvSpPr>
            <a:spLocks noGrp="1"/>
          </p:cNvSpPr>
          <p:nvPr>
            <p:ph type="sldNum" sz="quarter" idx="10"/>
          </p:nvPr>
        </p:nvSpPr>
        <p:spPr/>
        <p:txBody>
          <a:bodyPr/>
          <a:lstStyle/>
          <a:p>
            <a:pPr>
              <a:defRPr/>
            </a:pPr>
            <a:fld id="{B27B074C-C6BC-446B-8493-52943B709C36}" type="slidenum">
              <a:rPr lang="en-CA" smtClean="0"/>
              <a:pPr>
                <a:defRPr/>
              </a:pPr>
              <a:t>2</a:t>
            </a:fld>
            <a:endParaRPr lang="en-C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b="1" dirty="0"/>
              <a:t>Unlike many plants, poison ivy and ragweed respond more to higher CO2 levels. </a:t>
            </a:r>
            <a:r>
              <a:rPr lang="en-US" dirty="0"/>
              <a:t> </a:t>
            </a:r>
          </a:p>
          <a:p>
            <a:pPr marL="228600" indent="-228600">
              <a:buAutoNum type="arabicPeriod"/>
            </a:pPr>
            <a:r>
              <a:rPr lang="en-US" b="1" dirty="0"/>
              <a:t>Ragweed pollen production has more than doubled in many parts of U.S. &amp; </a:t>
            </a:r>
            <a:r>
              <a:rPr lang="en-US" sz="1200" b="1" dirty="0"/>
              <a:t>growing season has increased by 25 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3.   Longer growing seasons = longer allergy season </a:t>
            </a:r>
          </a:p>
          <a:p>
            <a:pPr marL="0" indent="0">
              <a:buNone/>
            </a:pPr>
            <a:endParaRPr lang="en-CA" b="1" dirty="0"/>
          </a:p>
        </p:txBody>
      </p:sp>
      <p:sp>
        <p:nvSpPr>
          <p:cNvPr id="4" name="Slide Number Placeholder 3"/>
          <p:cNvSpPr>
            <a:spLocks noGrp="1"/>
          </p:cNvSpPr>
          <p:nvPr>
            <p:ph type="sldNum" sz="quarter" idx="10"/>
          </p:nvPr>
        </p:nvSpPr>
        <p:spPr/>
        <p:txBody>
          <a:bodyPr/>
          <a:lstStyle/>
          <a:p>
            <a:pPr>
              <a:defRPr/>
            </a:pPr>
            <a:fld id="{B27B074C-C6BC-446B-8493-52943B709C36}" type="slidenum">
              <a:rPr lang="en-CA" smtClean="0"/>
              <a:pPr>
                <a:defRPr/>
              </a:pPr>
              <a:t>3</a:t>
            </a:fld>
            <a:endParaRPr lang="en-C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68338"/>
            <a:ext cx="4572000" cy="3429000"/>
          </a:xfrm>
        </p:spPr>
      </p:sp>
      <p:sp>
        <p:nvSpPr>
          <p:cNvPr id="3" name="Notes Placeholder 2"/>
          <p:cNvSpPr>
            <a:spLocks noGrp="1"/>
          </p:cNvSpPr>
          <p:nvPr>
            <p:ph type="body" idx="1"/>
          </p:nvPr>
        </p:nvSpPr>
        <p:spPr/>
        <p:txBody>
          <a:bodyPr>
            <a:normAutofit/>
          </a:bodyPr>
          <a:lstStyle/>
          <a:p>
            <a:r>
              <a:rPr lang="en-CA" b="1" dirty="0"/>
              <a:t>1. Longer growing season contributes to their spread</a:t>
            </a:r>
          </a:p>
          <a:p>
            <a:r>
              <a:rPr lang="en-CA" b="1" dirty="0"/>
              <a:t>2. Large impact on our wildlife: e.g., turtles and Phragmites stands; eggs development adversely affected by reduced solar heating when eggs are laid in phragmites stand</a:t>
            </a:r>
          </a:p>
        </p:txBody>
      </p:sp>
      <p:sp>
        <p:nvSpPr>
          <p:cNvPr id="4" name="Slide Number Placeholder 3"/>
          <p:cNvSpPr>
            <a:spLocks noGrp="1"/>
          </p:cNvSpPr>
          <p:nvPr>
            <p:ph type="sldNum" sz="quarter" idx="10"/>
          </p:nvPr>
        </p:nvSpPr>
        <p:spPr/>
        <p:txBody>
          <a:bodyPr/>
          <a:lstStyle/>
          <a:p>
            <a:pPr>
              <a:defRPr/>
            </a:pPr>
            <a:fld id="{B27B074C-C6BC-446B-8493-52943B709C36}" type="slidenum">
              <a:rPr lang="en-CA" smtClean="0"/>
              <a:pPr>
                <a:defRPr/>
              </a:pPr>
              <a:t>4</a:t>
            </a:fld>
            <a:endParaRPr lang="en-C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CA" b="1" dirty="0"/>
              <a:t>In the 1990s, only one region in Ontario had blacklegged ticks that carry Lyme disease.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2.   So far, </a:t>
            </a:r>
            <a:r>
              <a:rPr lang="en-CA" sz="1200" b="1" dirty="0"/>
              <a:t>only small percentage testing positive (e.g., Campbellford)</a:t>
            </a:r>
          </a:p>
          <a:p>
            <a:endParaRPr lang="en-CA" dirty="0">
              <a:effectLst/>
            </a:endParaRPr>
          </a:p>
          <a:p>
            <a:pPr marL="228600" indent="-228600">
              <a:buAutoNum type="arabicPeriod"/>
            </a:pPr>
            <a:endParaRPr lang="en-CA" b="1" dirty="0"/>
          </a:p>
          <a:p>
            <a:endParaRPr lang="en-CA" b="1" dirty="0"/>
          </a:p>
          <a:p>
            <a:r>
              <a:rPr lang="en-CA" b="1" dirty="0"/>
              <a:t> </a:t>
            </a:r>
          </a:p>
          <a:p>
            <a:endParaRPr lang="en-CA" dirty="0"/>
          </a:p>
          <a:p>
            <a:r>
              <a:rPr lang="en-CA" sz="1200" kern="1200" dirty="0">
                <a:solidFill>
                  <a:schemeClr val="tx1"/>
                </a:solidFill>
                <a:effectLst/>
                <a:latin typeface="+mn-lt"/>
                <a:ea typeface="+mn-ea"/>
                <a:cs typeface="+mn-cs"/>
              </a:rPr>
              <a:t>OTHER: If a tick is found on the body, remove it as soon as possible. There are many tick removal products available, or use finely tipped tweezers to grasp the head of the tick as close to the skin as possible. Pull it slowly, straight out. Immediately after, wash the bite area with soap and water, or alcohol-based sanitizer. </a:t>
            </a:r>
            <a:endParaRPr lang="en-CA" dirty="0">
              <a:effectLst/>
            </a:endParaRPr>
          </a:p>
          <a:p>
            <a:r>
              <a:rPr lang="en-CA" sz="1200" kern="1200" dirty="0">
                <a:solidFill>
                  <a:schemeClr val="tx1"/>
                </a:solidFill>
                <a:effectLst/>
                <a:latin typeface="+mn-lt"/>
                <a:ea typeface="+mn-ea"/>
                <a:cs typeface="+mn-cs"/>
              </a:rPr>
              <a:t>People should see a health-care provider right away if a blacklegged tick has been attached for more than 24 hours or is engorged. Seek medical attention if symptoms of Lyme disease, such as skin rash, fever, headache and muscle/joint pain occur. If detected early, Lyme disease can be treated successfully with antibiotics.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CA" dirty="0"/>
          </a:p>
        </p:txBody>
      </p:sp>
      <p:sp>
        <p:nvSpPr>
          <p:cNvPr id="4" name="Slide Number Placeholder 3"/>
          <p:cNvSpPr>
            <a:spLocks noGrp="1"/>
          </p:cNvSpPr>
          <p:nvPr>
            <p:ph type="sldNum" sz="quarter" idx="5"/>
          </p:nvPr>
        </p:nvSpPr>
        <p:spPr/>
        <p:txBody>
          <a:bodyPr/>
          <a:lstStyle/>
          <a:p>
            <a:fld id="{1AF5C240-A16E-441F-BB2F-5FCF592D54EF}" type="slidenum">
              <a:rPr lang="en-CA" smtClean="0"/>
              <a:pPr/>
              <a:t>5</a:t>
            </a:fld>
            <a:endParaRPr lang="en-CA"/>
          </a:p>
        </p:txBody>
      </p:sp>
    </p:spTree>
    <p:extLst>
      <p:ext uri="{BB962C8B-B14F-4D97-AF65-F5344CB8AC3E}">
        <p14:creationId xmlns:p14="http://schemas.microsoft.com/office/powerpoint/2010/main" val="684012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1. Yellow shows estimated risk area. </a:t>
            </a:r>
          </a:p>
          <a:p>
            <a:r>
              <a:rPr lang="en-CA" b="1" dirty="0"/>
              <a:t>2. Had spread into southern Peterborough County as of 2017</a:t>
            </a:r>
          </a:p>
          <a:p>
            <a:r>
              <a:rPr lang="en-CA" b="1" dirty="0"/>
              <a:t>3. Possible to encounter ticks anywhere in the province.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5C240-A16E-441F-BB2F-5FCF592D54E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4916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b="1" dirty="0"/>
              <a:t>Moose are expected to disappear from Central Ontario in the next 20 years  </a:t>
            </a:r>
          </a:p>
          <a:p>
            <a:pPr marL="228600" indent="-228600">
              <a:buAutoNum type="arabicPeriod"/>
            </a:pPr>
            <a:r>
              <a:rPr lang="en-US" b="1" dirty="0"/>
              <a:t>Affected by winter tick infestations and by brain worm from expanding deer population – moving north quickly </a:t>
            </a:r>
          </a:p>
          <a:p>
            <a:pPr marL="228600" indent="-228600">
              <a:buAutoNum type="arabicPeriod"/>
            </a:pPr>
            <a:r>
              <a:rPr lang="en-US" b="1" dirty="0"/>
              <a:t>Summer heat exhaustion. Spending more time resting instead of feeding.</a:t>
            </a:r>
          </a:p>
          <a:p>
            <a:pPr marL="228600" indent="-228600">
              <a:buAutoNum type="arabicPeriod"/>
            </a:pPr>
            <a:r>
              <a:rPr lang="en-US" b="1" dirty="0"/>
              <a:t>Source:  Dennis Murray, Trent University </a:t>
            </a:r>
          </a:p>
          <a:p>
            <a:r>
              <a:rPr lang="en-US" dirty="0"/>
              <a:t> </a:t>
            </a:r>
            <a:endParaRPr lang="en-CA" b="0" dirty="0"/>
          </a:p>
          <a:p>
            <a:r>
              <a:rPr lang="en-CA" b="0" dirty="0"/>
              <a:t> </a:t>
            </a:r>
          </a:p>
          <a:p>
            <a:endParaRPr lang="en-CA" dirty="0"/>
          </a:p>
        </p:txBody>
      </p:sp>
      <p:sp>
        <p:nvSpPr>
          <p:cNvPr id="4" name="Slide Number Placeholder 3"/>
          <p:cNvSpPr>
            <a:spLocks noGrp="1"/>
          </p:cNvSpPr>
          <p:nvPr>
            <p:ph type="sldNum" sz="quarter" idx="10"/>
          </p:nvPr>
        </p:nvSpPr>
        <p:spPr/>
        <p:txBody>
          <a:bodyPr/>
          <a:lstStyle/>
          <a:p>
            <a:pPr>
              <a:defRPr/>
            </a:pPr>
            <a:fld id="{B27B074C-C6BC-446B-8493-52943B709C36}" type="slidenum">
              <a:rPr lang="en-CA" smtClean="0"/>
              <a:pPr>
                <a:defRPr/>
              </a:pPr>
              <a:t>7</a:t>
            </a:fld>
            <a:endParaRPr lang="en-CA" dirty="0"/>
          </a:p>
        </p:txBody>
      </p:sp>
    </p:spTree>
    <p:extLst>
      <p:ext uri="{BB962C8B-B14F-4D97-AF65-F5344CB8AC3E}">
        <p14:creationId xmlns:p14="http://schemas.microsoft.com/office/powerpoint/2010/main" val="3424078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One on Jack Lake Road this winter.</a:t>
            </a:r>
          </a:p>
          <a:p>
            <a:r>
              <a:rPr lang="en-US" b="1" dirty="0"/>
              <a:t>Used to be found every year on Petroglyph Christmas Bird Count – now only sporadically found</a:t>
            </a:r>
            <a:endParaRPr lang="en-CA" b="1" dirty="0"/>
          </a:p>
        </p:txBody>
      </p:sp>
      <p:sp>
        <p:nvSpPr>
          <p:cNvPr id="4" name="Slide Number Placeholder 3"/>
          <p:cNvSpPr>
            <a:spLocks noGrp="1"/>
          </p:cNvSpPr>
          <p:nvPr>
            <p:ph type="sldNum" sz="quarter" idx="5"/>
          </p:nvPr>
        </p:nvSpPr>
        <p:spPr/>
        <p:txBody>
          <a:bodyPr/>
          <a:lstStyle/>
          <a:p>
            <a:fld id="{1AF5C240-A16E-441F-BB2F-5FCF592D54EF}" type="slidenum">
              <a:rPr lang="en-CA" smtClean="0"/>
              <a:pPr/>
              <a:t>8</a:t>
            </a:fld>
            <a:endParaRPr lang="en-CA"/>
          </a:p>
        </p:txBody>
      </p:sp>
    </p:spTree>
    <p:extLst>
      <p:ext uri="{BB962C8B-B14F-4D97-AF65-F5344CB8AC3E}">
        <p14:creationId xmlns:p14="http://schemas.microsoft.com/office/powerpoint/2010/main" val="2585161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CA" b="1" dirty="0"/>
              <a:t>1. Elevated temperatures are likely to positively affect larval growth and survival during the breeding season.</a:t>
            </a:r>
          </a:p>
          <a:p>
            <a:pPr marL="0" indent="0">
              <a:buNone/>
            </a:pPr>
            <a:r>
              <a:rPr lang="en-CA" b="1" dirty="0"/>
              <a:t>2. Climate models suggest a northward expansion of breeding range &amp; maybe expand population.</a:t>
            </a:r>
          </a:p>
          <a:p>
            <a:r>
              <a:rPr lang="en-CA" b="1" dirty="0"/>
              <a:t>3. Good summer for Monarchs this year. </a:t>
            </a:r>
          </a:p>
          <a:p>
            <a:r>
              <a:rPr lang="en-CA" b="1" dirty="0"/>
              <a:t>4</a:t>
            </a:r>
            <a:r>
              <a:rPr lang="en-CA" b="0" dirty="0"/>
              <a:t>. </a:t>
            </a:r>
            <a:r>
              <a:rPr lang="en-CA" b="1" dirty="0"/>
              <a:t>4.7 hectare estimate for 2020 wintering population. Will be the second highest number of hectares since 2008, but smaller than 2019.</a:t>
            </a:r>
          </a:p>
          <a:p>
            <a:endParaRPr lang="en-CA" b="1" dirty="0"/>
          </a:p>
          <a:p>
            <a:r>
              <a:rPr lang="en-CA" dirty="0"/>
              <a:t> </a:t>
            </a:r>
          </a:p>
        </p:txBody>
      </p:sp>
      <p:sp>
        <p:nvSpPr>
          <p:cNvPr id="4" name="Slide Number Placeholder 3"/>
          <p:cNvSpPr>
            <a:spLocks noGrp="1"/>
          </p:cNvSpPr>
          <p:nvPr>
            <p:ph type="sldNum" sz="quarter" idx="10"/>
          </p:nvPr>
        </p:nvSpPr>
        <p:spPr/>
        <p:txBody>
          <a:bodyPr/>
          <a:lstStyle/>
          <a:p>
            <a:pPr>
              <a:defRPr/>
            </a:pPr>
            <a:fld id="{B27B074C-C6BC-446B-8493-52943B709C36}" type="slidenum">
              <a:rPr lang="en-CA" smtClean="0"/>
              <a:pPr>
                <a:defRPr/>
              </a:pPr>
              <a:t>9</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8F8A29-A4E6-4172-BD15-1ECB031CDCC8}"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8F8A29-A4E6-4172-BD15-1ECB031CDCC8}"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8F8A29-A4E6-4172-BD15-1ECB031CDCC8}"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2562549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3243167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4172237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3255548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2022565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1597828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2492513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1115258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8F8A29-A4E6-4172-BD15-1ECB031CDCC8}" type="slidenum">
              <a:rPr lang="en-CA" smtClean="0"/>
              <a:pPr/>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1563090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379896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2790929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32773101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10854215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15553341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2935966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386752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2562446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3259238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8F8A29-A4E6-4172-BD15-1ECB031CDCC8}" type="slidenum">
              <a:rPr lang="en-CA" smtClean="0"/>
              <a:pPr/>
              <a:t>‹#›</a:t>
            </a:fld>
            <a:endParaRPr lang="en-C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27914552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3336671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20031189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26722317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6B191DC4-92D8-42E3-8CE0-804CBAE341A2}" type="datetimeFigureOut">
              <a:rPr lang="en-CA"/>
              <a:pPr>
                <a:defRPr/>
              </a:pPr>
              <a:t>2020-02-02</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7BFCBD7A-E514-485C-B76B-B66331333F94}" type="slidenum">
              <a:rPr lang="en-CA"/>
              <a:pPr>
                <a:defRPr/>
              </a:pPr>
              <a:t>‹#›</a:t>
            </a:fld>
            <a:endParaRPr lang="en-CA" dirty="0"/>
          </a:p>
        </p:txBody>
      </p:sp>
    </p:spTree>
    <p:extLst>
      <p:ext uri="{BB962C8B-B14F-4D97-AF65-F5344CB8AC3E}">
        <p14:creationId xmlns:p14="http://schemas.microsoft.com/office/powerpoint/2010/main" val="22492291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8A31AD71-1F39-4486-889C-9C302FA27ADC}" type="datetimeFigureOut">
              <a:rPr lang="en-CA"/>
              <a:pPr>
                <a:defRPr/>
              </a:pPr>
              <a:t>2020-02-02</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F13AE28B-3344-4A58-9CAE-235D7F69CBEF}" type="slidenum">
              <a:rPr lang="en-CA"/>
              <a:pPr>
                <a:defRPr/>
              </a:pPr>
              <a:t>‹#›</a:t>
            </a:fld>
            <a:endParaRPr lang="en-CA" dirty="0"/>
          </a:p>
        </p:txBody>
      </p:sp>
    </p:spTree>
    <p:extLst>
      <p:ext uri="{BB962C8B-B14F-4D97-AF65-F5344CB8AC3E}">
        <p14:creationId xmlns:p14="http://schemas.microsoft.com/office/powerpoint/2010/main" val="24532340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B4DACCC-5CFC-4CC1-A549-A337D45026E4}" type="datetimeFigureOut">
              <a:rPr lang="en-CA"/>
              <a:pPr>
                <a:defRPr/>
              </a:pPr>
              <a:t>2020-02-02</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F1F68A1F-2A82-4A46-B70A-2A5DA76A5DC1}" type="slidenum">
              <a:rPr lang="en-CA"/>
              <a:pPr>
                <a:defRPr/>
              </a:pPr>
              <a:t>‹#›</a:t>
            </a:fld>
            <a:endParaRPr lang="en-CA" dirty="0"/>
          </a:p>
        </p:txBody>
      </p:sp>
    </p:spTree>
    <p:extLst>
      <p:ext uri="{BB962C8B-B14F-4D97-AF65-F5344CB8AC3E}">
        <p14:creationId xmlns:p14="http://schemas.microsoft.com/office/powerpoint/2010/main" val="18308587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p:cNvSpPr>
            <a:spLocks noGrp="1"/>
          </p:cNvSpPr>
          <p:nvPr>
            <p:ph type="dt" sz="half" idx="10"/>
          </p:nvPr>
        </p:nvSpPr>
        <p:spPr/>
        <p:txBody>
          <a:bodyPr/>
          <a:lstStyle>
            <a:lvl1pPr>
              <a:defRPr/>
            </a:lvl1pPr>
          </a:lstStyle>
          <a:p>
            <a:pPr>
              <a:defRPr/>
            </a:pPr>
            <a:fld id="{B73468D0-0FC0-4C6E-B663-333FE8D6BE37}" type="datetimeFigureOut">
              <a:rPr lang="en-CA"/>
              <a:pPr>
                <a:defRPr/>
              </a:pPr>
              <a:t>2020-02-02</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1E726137-09C9-4943-A5D8-79A9D2558B98}" type="slidenum">
              <a:rPr lang="en-CA"/>
              <a:pPr>
                <a:defRPr/>
              </a:pPr>
              <a:t>‹#›</a:t>
            </a:fld>
            <a:endParaRPr lang="en-CA" dirty="0"/>
          </a:p>
        </p:txBody>
      </p:sp>
    </p:spTree>
    <p:extLst>
      <p:ext uri="{BB962C8B-B14F-4D97-AF65-F5344CB8AC3E}">
        <p14:creationId xmlns:p14="http://schemas.microsoft.com/office/powerpoint/2010/main" val="37179553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p:cNvSpPr>
            <a:spLocks noGrp="1"/>
          </p:cNvSpPr>
          <p:nvPr>
            <p:ph type="dt" sz="half" idx="10"/>
          </p:nvPr>
        </p:nvSpPr>
        <p:spPr/>
        <p:txBody>
          <a:bodyPr/>
          <a:lstStyle>
            <a:lvl1pPr>
              <a:defRPr/>
            </a:lvl1pPr>
          </a:lstStyle>
          <a:p>
            <a:pPr>
              <a:defRPr/>
            </a:pPr>
            <a:fld id="{507C3E26-F0FE-4B06-9073-0963979A891B}" type="datetimeFigureOut">
              <a:rPr lang="en-CA"/>
              <a:pPr>
                <a:defRPr/>
              </a:pPr>
              <a:t>2020-02-02</a:t>
            </a:fld>
            <a:endParaRPr lang="en-CA" dirty="0"/>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57CC4EBD-ADC7-40EB-A904-A025916F1379}" type="slidenum">
              <a:rPr lang="en-CA"/>
              <a:pPr>
                <a:defRPr/>
              </a:pPr>
              <a:t>‹#›</a:t>
            </a:fld>
            <a:endParaRPr lang="en-CA" dirty="0"/>
          </a:p>
        </p:txBody>
      </p:sp>
    </p:spTree>
    <p:extLst>
      <p:ext uri="{BB962C8B-B14F-4D97-AF65-F5344CB8AC3E}">
        <p14:creationId xmlns:p14="http://schemas.microsoft.com/office/powerpoint/2010/main" val="14499731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C6BE1ADC-9966-4721-914B-1E044D9F2A44}" type="datetimeFigureOut">
              <a:rPr lang="en-CA"/>
              <a:pPr>
                <a:defRPr/>
              </a:pPr>
              <a:t>2020-02-02</a:t>
            </a:fld>
            <a:endParaRPr lang="en-CA" dirty="0"/>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22BA8498-98AC-4932-965B-F9857006D3D0}" type="slidenum">
              <a:rPr lang="en-CA"/>
              <a:pPr>
                <a:defRPr/>
              </a:pPr>
              <a:t>‹#›</a:t>
            </a:fld>
            <a:endParaRPr lang="en-CA" dirty="0"/>
          </a:p>
        </p:txBody>
      </p:sp>
    </p:spTree>
    <p:extLst>
      <p:ext uri="{BB962C8B-B14F-4D97-AF65-F5344CB8AC3E}">
        <p14:creationId xmlns:p14="http://schemas.microsoft.com/office/powerpoint/2010/main" val="345163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68F8A29-A4E6-4172-BD15-1ECB031CDCC8}" type="slidenum">
              <a:rPr lang="en-CA" smtClean="0"/>
              <a:pPr/>
              <a:t>‹#›</a:t>
            </a:fld>
            <a:endParaRPr lang="en-C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FB672B-DA28-4A29-9AA9-A70C938AA2DF}" type="datetimeFigureOut">
              <a:rPr lang="en-CA"/>
              <a:pPr>
                <a:defRPr/>
              </a:pPr>
              <a:t>2020-02-02</a:t>
            </a:fld>
            <a:endParaRPr lang="en-CA" dirty="0"/>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0B0F355F-4BE0-4AD8-8622-C962C266F4ED}" type="slidenum">
              <a:rPr lang="en-CA"/>
              <a:pPr>
                <a:defRPr/>
              </a:pPr>
              <a:t>‹#›</a:t>
            </a:fld>
            <a:endParaRPr lang="en-CA" dirty="0"/>
          </a:p>
        </p:txBody>
      </p:sp>
    </p:spTree>
    <p:extLst>
      <p:ext uri="{BB962C8B-B14F-4D97-AF65-F5344CB8AC3E}">
        <p14:creationId xmlns:p14="http://schemas.microsoft.com/office/powerpoint/2010/main" val="24312911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9F8EADC-0682-4877-85E3-7242B63AAFCC}" type="datetimeFigureOut">
              <a:rPr lang="en-CA"/>
              <a:pPr>
                <a:defRPr/>
              </a:pPr>
              <a:t>2020-02-02</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63642CD3-8106-4FB0-9315-F593B15CFC51}" type="slidenum">
              <a:rPr lang="en-CA"/>
              <a:pPr>
                <a:defRPr/>
              </a:pPr>
              <a:t>‹#›</a:t>
            </a:fld>
            <a:endParaRPr lang="en-CA" dirty="0"/>
          </a:p>
        </p:txBody>
      </p:sp>
    </p:spTree>
    <p:extLst>
      <p:ext uri="{BB962C8B-B14F-4D97-AF65-F5344CB8AC3E}">
        <p14:creationId xmlns:p14="http://schemas.microsoft.com/office/powerpoint/2010/main" val="19930971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7310651-0EEE-4606-8823-1657A5AE94C3}" type="datetimeFigureOut">
              <a:rPr lang="en-CA"/>
              <a:pPr>
                <a:defRPr/>
              </a:pPr>
              <a:t>2020-02-02</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12701BD3-1696-47CD-B019-0269D6F8954A}" type="slidenum">
              <a:rPr lang="en-CA"/>
              <a:pPr>
                <a:defRPr/>
              </a:pPr>
              <a:t>‹#›</a:t>
            </a:fld>
            <a:endParaRPr lang="en-CA" dirty="0"/>
          </a:p>
        </p:txBody>
      </p:sp>
    </p:spTree>
    <p:extLst>
      <p:ext uri="{BB962C8B-B14F-4D97-AF65-F5344CB8AC3E}">
        <p14:creationId xmlns:p14="http://schemas.microsoft.com/office/powerpoint/2010/main" val="13087148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519CAC61-9199-4B6D-A54E-D646E1705EF1}" type="datetimeFigureOut">
              <a:rPr lang="en-CA"/>
              <a:pPr>
                <a:defRPr/>
              </a:pPr>
              <a:t>2020-02-02</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75C2644-1DD2-4091-9851-2BCCAC626A88}" type="slidenum">
              <a:rPr lang="en-CA"/>
              <a:pPr>
                <a:defRPr/>
              </a:pPr>
              <a:t>‹#›</a:t>
            </a:fld>
            <a:endParaRPr lang="en-CA" dirty="0"/>
          </a:p>
        </p:txBody>
      </p:sp>
    </p:spTree>
    <p:extLst>
      <p:ext uri="{BB962C8B-B14F-4D97-AF65-F5344CB8AC3E}">
        <p14:creationId xmlns:p14="http://schemas.microsoft.com/office/powerpoint/2010/main" val="42810226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A5EFB00A-A5CC-4F2E-9572-1337601FF022}" type="datetimeFigureOut">
              <a:rPr lang="en-CA"/>
              <a:pPr>
                <a:defRPr/>
              </a:pPr>
              <a:t>2020-02-02</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D64E1D30-0352-48B3-9FDC-7ACBCEB85C3D}" type="slidenum">
              <a:rPr lang="en-CA"/>
              <a:pPr>
                <a:defRPr/>
              </a:pPr>
              <a:t>‹#›</a:t>
            </a:fld>
            <a:endParaRPr lang="en-CA" dirty="0"/>
          </a:p>
        </p:txBody>
      </p:sp>
    </p:spTree>
    <p:extLst>
      <p:ext uri="{BB962C8B-B14F-4D97-AF65-F5344CB8AC3E}">
        <p14:creationId xmlns:p14="http://schemas.microsoft.com/office/powerpoint/2010/main" val="24423547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20495711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42322368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29350768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11190706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2380896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68F8A29-A4E6-4172-BD15-1ECB031CDCC8}" type="slidenum">
              <a:rPr lang="en-CA" smtClean="0"/>
              <a:pPr/>
              <a:t>‹#›</a:t>
            </a:fld>
            <a:endParaRPr lang="en-C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22626849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10965789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30284636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28380413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11801568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483398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68F8A29-A4E6-4172-BD15-1ECB031CDCC8}"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68F8A29-A4E6-4172-BD15-1ECB031CDCC8}"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68F8A29-A4E6-4172-BD15-1ECB031CDCC8}"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68F8A29-A4E6-4172-BD15-1ECB031CDCC8}"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C8956-3107-4CAF-8312-DFAA9A391C2A}" type="datetimeFigureOut">
              <a:rPr lang="en-CA" smtClean="0"/>
              <a:pPr/>
              <a:t>2020-02-02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F8A29-A4E6-4172-BD15-1ECB031CDCC8}"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C8956-3107-4CAF-8312-DFAA9A391C2A}" type="datetimeFigureOut">
              <a:rPr lang="en-CA" smtClean="0"/>
              <a:pPr/>
              <a:t>2020-02-02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F8A29-A4E6-4172-BD15-1ECB031CDCC8}" type="slidenum">
              <a:rPr lang="en-CA" smtClean="0"/>
              <a:pPr/>
              <a:t>‹#›</a:t>
            </a:fld>
            <a:endParaRPr lang="en-CA"/>
          </a:p>
        </p:txBody>
      </p:sp>
    </p:spTree>
    <p:extLst>
      <p:ext uri="{BB962C8B-B14F-4D97-AF65-F5344CB8AC3E}">
        <p14:creationId xmlns:p14="http://schemas.microsoft.com/office/powerpoint/2010/main" val="2946410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C8956-3107-4CAF-8312-DFAA9A391C2A}" type="datetimeFigureOut">
              <a:rPr lang="en-CA" smtClean="0"/>
              <a:pPr/>
              <a:t>2020-02-02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F8A29-A4E6-4172-BD15-1ECB031CDCC8}" type="slidenum">
              <a:rPr lang="en-CA" smtClean="0"/>
              <a:pPr/>
              <a:t>‹#›</a:t>
            </a:fld>
            <a:endParaRPr lang="en-CA"/>
          </a:p>
        </p:txBody>
      </p:sp>
    </p:spTree>
    <p:extLst>
      <p:ext uri="{BB962C8B-B14F-4D97-AF65-F5344CB8AC3E}">
        <p14:creationId xmlns:p14="http://schemas.microsoft.com/office/powerpoint/2010/main" val="35843573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1EDB4D7-7311-4A1F-B623-74319DD444E5}" type="datetimeFigureOut">
              <a:rPr lang="en-CA"/>
              <a:pPr>
                <a:defRPr/>
              </a:pPr>
              <a:t>2020-02-02</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05951FB-342A-4CB6-86F9-7042D69C693D}" type="slidenum">
              <a:rPr lang="en-CA"/>
              <a:pPr>
                <a:defRPr/>
              </a:pPr>
              <a:t>‹#›</a:t>
            </a:fld>
            <a:endParaRPr lang="en-CA" dirty="0"/>
          </a:p>
        </p:txBody>
      </p:sp>
    </p:spTree>
    <p:extLst>
      <p:ext uri="{BB962C8B-B14F-4D97-AF65-F5344CB8AC3E}">
        <p14:creationId xmlns:p14="http://schemas.microsoft.com/office/powerpoint/2010/main" val="4383360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C8956-3107-4CAF-8312-DFAA9A391C2A}" type="datetimeFigureOut">
              <a:rPr lang="en-CA" smtClean="0"/>
              <a:pPr/>
              <a:t>2020-02-02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F8A29-A4E6-4172-BD15-1ECB031CDCC8}" type="slidenum">
              <a:rPr lang="en-CA" smtClean="0"/>
              <a:pPr/>
              <a:t>‹#›</a:t>
            </a:fld>
            <a:endParaRPr lang="en-CA"/>
          </a:p>
        </p:txBody>
      </p:sp>
    </p:spTree>
    <p:extLst>
      <p:ext uri="{BB962C8B-B14F-4D97-AF65-F5344CB8AC3E}">
        <p14:creationId xmlns:p14="http://schemas.microsoft.com/office/powerpoint/2010/main" val="393067939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3.jp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39.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60" y="486887"/>
            <a:ext cx="7452320" cy="769044"/>
          </a:xfrm>
        </p:spPr>
        <p:txBody>
          <a:bodyPr>
            <a:normAutofit fontScale="90000"/>
          </a:bodyPr>
          <a:lstStyle/>
          <a:p>
            <a:pPr algn="l"/>
            <a:r>
              <a:rPr lang="en-US" sz="3200" dirty="0"/>
              <a:t>                   </a:t>
            </a:r>
            <a:r>
              <a:rPr lang="en-US" sz="3200" b="1" i="1" dirty="0">
                <a:solidFill>
                  <a:srgbClr val="0070C0"/>
                </a:solidFill>
              </a:rPr>
              <a:t>Flowering dates are changing</a:t>
            </a:r>
            <a:br>
              <a:rPr lang="en-US" sz="3200" dirty="0"/>
            </a:br>
            <a:r>
              <a:rPr lang="en-US" sz="3200" i="1" dirty="0"/>
              <a:t> </a:t>
            </a:r>
            <a:r>
              <a:rPr lang="en-US" sz="2000" i="1" dirty="0"/>
              <a:t> </a:t>
            </a:r>
            <a:br>
              <a:rPr lang="en-US" sz="1200" dirty="0"/>
            </a:br>
            <a:r>
              <a:rPr lang="en-US" sz="1800" dirty="0"/>
              <a:t>				</a:t>
            </a:r>
            <a:endParaRPr lang="en-CA" sz="1800" i="1" dirty="0"/>
          </a:p>
        </p:txBody>
      </p:sp>
      <p:sp>
        <p:nvSpPr>
          <p:cNvPr id="11" name="Text Placeholder 10"/>
          <p:cNvSpPr>
            <a:spLocks noGrp="1"/>
          </p:cNvSpPr>
          <p:nvPr>
            <p:ph type="body" idx="1"/>
          </p:nvPr>
        </p:nvSpPr>
        <p:spPr/>
        <p:txBody>
          <a:bodyPr/>
          <a:lstStyle/>
          <a:p>
            <a:r>
              <a:rPr lang="en-US" sz="1800" b="0" i="1" dirty="0"/>
              <a:t> </a:t>
            </a:r>
            <a:endParaRPr lang="en-CA" sz="1800" b="0" i="1"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p:blipFill>
        <p:spPr>
          <a:xfrm>
            <a:off x="472333" y="1217931"/>
            <a:ext cx="3684032" cy="4923520"/>
          </a:xfrm>
        </p:spPr>
      </p:pic>
      <p:pic>
        <p:nvPicPr>
          <p:cNvPr id="8" name="Content Placeholder 7"/>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519749" y="1016506"/>
            <a:ext cx="3404301" cy="2553226"/>
          </a:xfr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4681" y="3836635"/>
            <a:ext cx="3387199" cy="2534478"/>
          </a:xfrm>
          <a:prstGeom prst="rect">
            <a:avLst/>
          </a:prstGeom>
        </p:spPr>
      </p:pic>
      <p:sp>
        <p:nvSpPr>
          <p:cNvPr id="13" name="TextBox 12"/>
          <p:cNvSpPr txBox="1"/>
          <p:nvPr/>
        </p:nvSpPr>
        <p:spPr>
          <a:xfrm>
            <a:off x="4572000" y="3200400"/>
            <a:ext cx="1295400" cy="369332"/>
          </a:xfrm>
          <a:prstGeom prst="rect">
            <a:avLst/>
          </a:prstGeom>
          <a:noFill/>
        </p:spPr>
        <p:txBody>
          <a:bodyPr wrap="square" rtlCol="0">
            <a:spAutoFit/>
          </a:bodyPr>
          <a:lstStyle/>
          <a:p>
            <a:r>
              <a:rPr lang="en-US" i="1" dirty="0">
                <a:solidFill>
                  <a:schemeClr val="bg1"/>
                </a:solidFill>
                <a:latin typeface="+mn-lt"/>
              </a:rPr>
              <a:t>Hepatica </a:t>
            </a:r>
            <a:endParaRPr lang="en-CA" i="1" dirty="0">
              <a:solidFill>
                <a:schemeClr val="bg1"/>
              </a:solidFill>
              <a:latin typeface="+mn-lt"/>
            </a:endParaRPr>
          </a:p>
        </p:txBody>
      </p:sp>
      <p:sp>
        <p:nvSpPr>
          <p:cNvPr id="15" name="TextBox 14"/>
          <p:cNvSpPr txBox="1"/>
          <p:nvPr/>
        </p:nvSpPr>
        <p:spPr>
          <a:xfrm>
            <a:off x="660716" y="4993738"/>
            <a:ext cx="2394833" cy="646331"/>
          </a:xfrm>
          <a:prstGeom prst="rect">
            <a:avLst/>
          </a:prstGeom>
          <a:noFill/>
        </p:spPr>
        <p:txBody>
          <a:bodyPr wrap="square" rtlCol="0">
            <a:spAutoFit/>
          </a:bodyPr>
          <a:lstStyle/>
          <a:p>
            <a:r>
              <a:rPr lang="en-US" i="1" dirty="0">
                <a:solidFill>
                  <a:schemeClr val="bg1"/>
                </a:solidFill>
              </a:rPr>
              <a:t>Trembling </a:t>
            </a:r>
          </a:p>
          <a:p>
            <a:r>
              <a:rPr lang="en-US" i="1" dirty="0">
                <a:solidFill>
                  <a:schemeClr val="bg1"/>
                </a:solidFill>
              </a:rPr>
              <a:t>Aspen</a:t>
            </a:r>
            <a:r>
              <a:rPr lang="en-US" i="1" dirty="0">
                <a:solidFill>
                  <a:schemeClr val="bg1"/>
                </a:solidFill>
                <a:latin typeface="+mn-lt"/>
              </a:rPr>
              <a:t> </a:t>
            </a:r>
            <a:endParaRPr lang="en-CA" i="1" dirty="0">
              <a:solidFill>
                <a:schemeClr val="bg1"/>
              </a:solidFill>
              <a:latin typeface="+mn-lt"/>
            </a:endParaRPr>
          </a:p>
        </p:txBody>
      </p:sp>
      <p:sp>
        <p:nvSpPr>
          <p:cNvPr id="16" name="TextBox 15"/>
          <p:cNvSpPr txBox="1"/>
          <p:nvPr/>
        </p:nvSpPr>
        <p:spPr>
          <a:xfrm>
            <a:off x="4724400" y="5638800"/>
            <a:ext cx="2133600" cy="369332"/>
          </a:xfrm>
          <a:prstGeom prst="rect">
            <a:avLst/>
          </a:prstGeom>
          <a:noFill/>
        </p:spPr>
        <p:txBody>
          <a:bodyPr wrap="square" rtlCol="0">
            <a:spAutoFit/>
          </a:bodyPr>
          <a:lstStyle/>
          <a:p>
            <a:r>
              <a:rPr lang="en-US" i="1" dirty="0">
                <a:solidFill>
                  <a:schemeClr val="bg1"/>
                </a:solidFill>
                <a:latin typeface="+mn-lt"/>
              </a:rPr>
              <a:t>White Trillium</a:t>
            </a:r>
            <a:endParaRPr lang="en-CA" i="1" dirty="0">
              <a:solidFill>
                <a:schemeClr val="bg1"/>
              </a:solidFill>
              <a:latin typeface="+mn-lt"/>
            </a:endParaRPr>
          </a:p>
        </p:txBody>
      </p:sp>
    </p:spTree>
  </p:cSld>
  <p:clrMapOvr>
    <a:masterClrMapping/>
  </p:clrMapOvr>
  <p:transition>
    <p:pull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279BB9-5119-49CD-A65A-F6A4A0780A75}"/>
              </a:ext>
            </a:extLst>
          </p:cNvPr>
          <p:cNvSpPr>
            <a:spLocks noGrp="1"/>
          </p:cNvSpPr>
          <p:nvPr>
            <p:ph type="title"/>
          </p:nvPr>
        </p:nvSpPr>
        <p:spPr>
          <a:xfrm>
            <a:off x="457200" y="-100996"/>
            <a:ext cx="8229600" cy="1143000"/>
          </a:xfrm>
        </p:spPr>
        <p:txBody>
          <a:bodyPr>
            <a:normAutofit/>
          </a:bodyPr>
          <a:lstStyle/>
          <a:p>
            <a:r>
              <a:rPr lang="en-CA" sz="3200" b="1" i="1" dirty="0">
                <a:solidFill>
                  <a:schemeClr val="tx2">
                    <a:lumMod val="60000"/>
                    <a:lumOff val="40000"/>
                  </a:schemeClr>
                </a:solidFill>
              </a:rPr>
              <a:t>Where are all the bugs? </a:t>
            </a:r>
          </a:p>
        </p:txBody>
      </p:sp>
      <p:pic>
        <p:nvPicPr>
          <p:cNvPr id="6" name="Content Placeholder 5" descr="A picture containing outdoor, grass&#10;&#10;Description automatically generated">
            <a:extLst>
              <a:ext uri="{FF2B5EF4-FFF2-40B4-BE49-F238E27FC236}">
                <a16:creationId xmlns:a16="http://schemas.microsoft.com/office/drawing/2014/main" id="{D65E2F67-A741-469F-B447-B201761F0E3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55079" y="3510994"/>
            <a:ext cx="3988929" cy="2987846"/>
          </a:xfrm>
          <a:ln w="38100">
            <a:solidFill>
              <a:schemeClr val="accent1"/>
            </a:solidFill>
          </a:ln>
        </p:spPr>
      </p:pic>
      <p:pic>
        <p:nvPicPr>
          <p:cNvPr id="10" name="Content Placeholder 9" descr="A insect on the ground&#10;&#10;Description automatically generated">
            <a:extLst>
              <a:ext uri="{FF2B5EF4-FFF2-40B4-BE49-F238E27FC236}">
                <a16:creationId xmlns:a16="http://schemas.microsoft.com/office/drawing/2014/main" id="{3E1ABFCD-1770-48A5-94F3-8DFE38B8BA97}"/>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364088" y="4077071"/>
            <a:ext cx="3233186" cy="2421769"/>
          </a:xfrm>
          <a:ln w="38100">
            <a:solidFill>
              <a:schemeClr val="accent1"/>
            </a:solidFill>
          </a:ln>
        </p:spPr>
      </p:pic>
      <p:pic>
        <p:nvPicPr>
          <p:cNvPr id="12" name="Picture 11" descr="A insect on the ground&#10;&#10;Description automatically generated">
            <a:extLst>
              <a:ext uri="{FF2B5EF4-FFF2-40B4-BE49-F238E27FC236}">
                <a16:creationId xmlns:a16="http://schemas.microsoft.com/office/drawing/2014/main" id="{2E03DB47-6C1F-4351-9214-2A6DDFDF37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4088" y="1067832"/>
            <a:ext cx="3233186" cy="2481723"/>
          </a:xfrm>
          <a:prstGeom prst="rect">
            <a:avLst/>
          </a:prstGeom>
          <a:ln w="38100">
            <a:solidFill>
              <a:schemeClr val="accent1"/>
            </a:solidFill>
          </a:ln>
        </p:spPr>
      </p:pic>
      <p:sp>
        <p:nvSpPr>
          <p:cNvPr id="13" name="TextBox 12">
            <a:extLst>
              <a:ext uri="{FF2B5EF4-FFF2-40B4-BE49-F238E27FC236}">
                <a16:creationId xmlns:a16="http://schemas.microsoft.com/office/drawing/2014/main" id="{CB258E44-9B7A-47B7-8560-58144BDD3EDE}"/>
              </a:ext>
            </a:extLst>
          </p:cNvPr>
          <p:cNvSpPr txBox="1"/>
          <p:nvPr/>
        </p:nvSpPr>
        <p:spPr>
          <a:xfrm>
            <a:off x="251520" y="1067832"/>
            <a:ext cx="4752528" cy="2246769"/>
          </a:xfrm>
          <a:prstGeom prst="rect">
            <a:avLst/>
          </a:prstGeom>
          <a:noFill/>
        </p:spPr>
        <p:txBody>
          <a:bodyPr wrap="square" rtlCol="0">
            <a:spAutoFit/>
          </a:bodyPr>
          <a:lstStyle/>
          <a:p>
            <a:pPr marL="457200" indent="-457200">
              <a:buFont typeface="Arial" panose="020B0604020202020204" pitchFamily="34" charset="0"/>
              <a:buChar char="•"/>
            </a:pPr>
            <a:r>
              <a:rPr lang="en-CA" sz="2000" dirty="0"/>
              <a:t>75% decline in 27 years in German protected areas away from agriculture</a:t>
            </a:r>
          </a:p>
          <a:p>
            <a:pPr marL="457200" indent="-457200">
              <a:buFont typeface="Arial" panose="020B0604020202020204" pitchFamily="34" charset="0"/>
              <a:buChar char="•"/>
            </a:pPr>
            <a:endParaRPr lang="en-CA" sz="2000" dirty="0"/>
          </a:p>
          <a:p>
            <a:pPr marL="457200" indent="-457200">
              <a:buFont typeface="Arial" panose="020B0604020202020204" pitchFamily="34" charset="0"/>
              <a:buChar char="•"/>
            </a:pPr>
            <a:r>
              <a:rPr lang="en-CA" sz="2000" dirty="0"/>
              <a:t>Jeff Skevington, Agriculture Canada: “Canada has lost much of its insect diversity in recent years, based on annual collection samples.” </a:t>
            </a:r>
          </a:p>
        </p:txBody>
      </p:sp>
    </p:spTree>
    <p:extLst>
      <p:ext uri="{BB962C8B-B14F-4D97-AF65-F5344CB8AC3E}">
        <p14:creationId xmlns:p14="http://schemas.microsoft.com/office/powerpoint/2010/main" val="1355962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dirty="0">
                <a:solidFill>
                  <a:srgbClr val="0070C0"/>
                </a:solidFill>
              </a:rPr>
              <a:t>Bumble bees – a troubling silence</a:t>
            </a:r>
            <a:endParaRPr lang="en-CA" sz="3200" b="1" i="1" dirty="0">
              <a:solidFill>
                <a:srgbClr val="0070C0"/>
              </a:solidFill>
            </a:endParaRPr>
          </a:p>
        </p:txBody>
      </p:sp>
      <p:pic>
        <p:nvPicPr>
          <p:cNvPr id="7" name="Content Placeholder 6" descr="Bombus_auricomus - Rusty-patched Bumblebee.jpg"/>
          <p:cNvPicPr>
            <a:picLocks noGrp="1" noChangeAspect="1"/>
          </p:cNvPicPr>
          <p:nvPr>
            <p:ph sz="quarter" idx="4294967295"/>
          </p:nvPr>
        </p:nvPicPr>
        <p:blipFill>
          <a:blip r:embed="rId3" cstate="print"/>
          <a:stretch>
            <a:fillRect/>
          </a:stretch>
        </p:blipFill>
        <p:spPr>
          <a:xfrm>
            <a:off x="4343400" y="1295400"/>
            <a:ext cx="3581400" cy="2686050"/>
          </a:xfrm>
        </p:spPr>
      </p:pic>
      <p:sp>
        <p:nvSpPr>
          <p:cNvPr id="9" name="Content Placeholder 8"/>
          <p:cNvSpPr>
            <a:spLocks noGrp="1"/>
          </p:cNvSpPr>
          <p:nvPr>
            <p:ph sz="half" idx="4294967295"/>
          </p:nvPr>
        </p:nvSpPr>
        <p:spPr>
          <a:xfrm>
            <a:off x="228600" y="1295401"/>
            <a:ext cx="3886200" cy="5029200"/>
          </a:xfrm>
        </p:spPr>
        <p:txBody>
          <a:bodyPr/>
          <a:lstStyle/>
          <a:p>
            <a:pPr marL="0" indent="0">
              <a:buNone/>
            </a:pPr>
            <a:r>
              <a:rPr lang="en-US" sz="2000" dirty="0"/>
              <a:t>“Despite intensive searches of all the areas where the bees used to be so abundant,…I’ve found no evidence to support the existence of any of the bumble bees that were so common 30 years ago. To me, the woods and glades of beautiful places like Jackson Park now fill me with an aching sense of loss, and despair… What have we done?”  </a:t>
            </a:r>
          </a:p>
          <a:p>
            <a:pPr>
              <a:buNone/>
            </a:pPr>
            <a:r>
              <a:rPr lang="en-US" sz="1600" i="1" dirty="0"/>
              <a:t>	Rick Fisher, Trent ecology grad and bumble bee researcher (Peterborough Examiner, June 4, 2013) </a:t>
            </a:r>
          </a:p>
          <a:p>
            <a:pPr marL="0" indent="0">
              <a:buNone/>
            </a:pPr>
            <a:r>
              <a:rPr lang="en-US" sz="1600" dirty="0"/>
              <a:t> </a:t>
            </a:r>
          </a:p>
          <a:p>
            <a:pPr>
              <a:buNone/>
            </a:pPr>
            <a:endParaRPr lang="en-US" sz="1600" i="1" dirty="0"/>
          </a:p>
          <a:p>
            <a:endParaRPr lang="en-US" sz="1800" dirty="0"/>
          </a:p>
          <a:p>
            <a:endParaRPr lang="en-CA" dirty="0"/>
          </a:p>
        </p:txBody>
      </p:sp>
      <p:pic>
        <p:nvPicPr>
          <p:cNvPr id="13" name="Picture 12" descr="Bombus_auricomus - Rusty-patched Bumblebee.jpg"/>
          <p:cNvPicPr>
            <a:picLocks noChangeAspect="1"/>
          </p:cNvPicPr>
          <p:nvPr/>
        </p:nvPicPr>
        <p:blipFill>
          <a:blip r:embed="rId4" cstate="print"/>
          <a:stretch>
            <a:fillRect/>
          </a:stretch>
        </p:blipFill>
        <p:spPr>
          <a:xfrm>
            <a:off x="4419600" y="4191000"/>
            <a:ext cx="3431144" cy="2286000"/>
          </a:xfrm>
          <a:prstGeom prst="rect">
            <a:avLst/>
          </a:prstGeom>
        </p:spPr>
      </p:pic>
      <p:sp>
        <p:nvSpPr>
          <p:cNvPr id="14" name="TextBox 13"/>
          <p:cNvSpPr txBox="1"/>
          <p:nvPr/>
        </p:nvSpPr>
        <p:spPr>
          <a:xfrm>
            <a:off x="5334000" y="6096000"/>
            <a:ext cx="22860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Rusty-patch Bumble Bee </a:t>
            </a:r>
            <a:endParaRPr kumimoji="0" lang="en-CA" sz="1400" b="0" i="0" u="none" strike="noStrike" kern="1200" cap="none" spc="0" normalizeH="0" baseline="0" noProof="0" dirty="0">
              <a:ln>
                <a:noFill/>
              </a:ln>
              <a:solidFill>
                <a:prstClr val="white"/>
              </a:solidFill>
              <a:effectLst/>
              <a:uLnTx/>
              <a:uFillTx/>
              <a:latin typeface="Arial" charset="0"/>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287524" y="423203"/>
            <a:ext cx="8568952" cy="1328192"/>
          </a:xfrm>
        </p:spPr>
        <p:txBody>
          <a:bodyPr>
            <a:normAutofit fontScale="90000"/>
          </a:bodyPr>
          <a:lstStyle/>
          <a:p>
            <a:pPr>
              <a:defRPr/>
            </a:pPr>
            <a:r>
              <a:rPr lang="en-US" b="1" dirty="0">
                <a:solidFill>
                  <a:schemeClr val="accent1">
                    <a:lumMod val="75000"/>
                  </a:schemeClr>
                </a:solidFill>
              </a:rPr>
              <a:t> </a:t>
            </a:r>
            <a:br>
              <a:rPr lang="en-US" b="1" dirty="0">
                <a:solidFill>
                  <a:schemeClr val="accent1">
                    <a:lumMod val="75000"/>
                  </a:schemeClr>
                </a:solidFill>
              </a:rPr>
            </a:br>
            <a:r>
              <a:rPr lang="en-US" sz="3600" b="1" i="1" dirty="0">
                <a:solidFill>
                  <a:schemeClr val="accent1"/>
                </a:solidFill>
              </a:rPr>
              <a:t>Warmer falls = delayed colour change in leaves </a:t>
            </a:r>
            <a:r>
              <a:rPr lang="en-US" sz="2200" b="1" i="1" dirty="0">
                <a:solidFill>
                  <a:schemeClr val="accent1"/>
                </a:solidFill>
              </a:rPr>
              <a:t> </a:t>
            </a:r>
            <a:br>
              <a:rPr lang="en-US" sz="2200" b="1" dirty="0">
                <a:solidFill>
                  <a:schemeClr val="accent2"/>
                </a:solidFill>
              </a:rPr>
            </a:br>
            <a:r>
              <a:rPr lang="en-US" sz="2200" b="1" dirty="0">
                <a:solidFill>
                  <a:schemeClr val="accent2"/>
                </a:solidFill>
              </a:rPr>
              <a:t> </a:t>
            </a:r>
            <a:br>
              <a:rPr lang="en-US" sz="3600" b="1" dirty="0">
                <a:solidFill>
                  <a:schemeClr val="accent2"/>
                </a:solidFill>
              </a:rPr>
            </a:br>
            <a:endParaRPr lang="en-CA" sz="3600" b="1" dirty="0">
              <a:solidFill>
                <a:schemeClr val="accent2"/>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31640" y="1562498"/>
            <a:ext cx="6480720" cy="4860540"/>
          </a:xfrm>
        </p:spPr>
      </p:pic>
    </p:spTree>
    <p:extLst>
      <p:ext uri="{BB962C8B-B14F-4D97-AF65-F5344CB8AC3E}">
        <p14:creationId xmlns:p14="http://schemas.microsoft.com/office/powerpoint/2010/main" val="292199132"/>
      </p:ext>
    </p:extLst>
  </p:cSld>
  <p:clrMapOvr>
    <a:masterClrMapping/>
  </p:clrMapOvr>
  <p:transition>
    <p:pull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071" r="16393"/>
          <a:stretch/>
        </p:blipFill>
        <p:spPr bwMode="auto">
          <a:xfrm>
            <a:off x="20" y="10"/>
            <a:ext cx="4511656" cy="3920034"/>
          </a:xfrm>
          <a:custGeom>
            <a:avLst/>
            <a:gdLst>
              <a:gd name="connsiteX0" fmla="*/ 0 w 6015567"/>
              <a:gd name="connsiteY0" fmla="*/ 0 h 3920044"/>
              <a:gd name="connsiteX1" fmla="*/ 6015567 w 6015567"/>
              <a:gd name="connsiteY1" fmla="*/ 0 h 3920044"/>
              <a:gd name="connsiteX2" fmla="*/ 6015567 w 6015567"/>
              <a:gd name="connsiteY2" fmla="*/ 3103224 h 3920044"/>
              <a:gd name="connsiteX3" fmla="*/ 3545908 w 6015567"/>
              <a:gd name="connsiteY3" fmla="*/ 3103224 h 3920044"/>
              <a:gd name="connsiteX4" fmla="*/ 3545908 w 6015567"/>
              <a:gd name="connsiteY4" fmla="*/ 3920044 h 3920044"/>
              <a:gd name="connsiteX5" fmla="*/ 0 w 6015567"/>
              <a:gd name="connsiteY5" fmla="*/ 3920044 h 39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5567" h="3920044">
                <a:moveTo>
                  <a:pt x="0" y="0"/>
                </a:moveTo>
                <a:lnTo>
                  <a:pt x="6015567" y="0"/>
                </a:lnTo>
                <a:lnTo>
                  <a:pt x="6015567" y="3103224"/>
                </a:lnTo>
                <a:lnTo>
                  <a:pt x="3545908" y="3103224"/>
                </a:lnTo>
                <a:lnTo>
                  <a:pt x="3545908" y="3920044"/>
                </a:lnTo>
                <a:lnTo>
                  <a:pt x="0" y="3920044"/>
                </a:lnTo>
                <a:close/>
              </a:path>
            </a:pathLst>
          </a:custGeom>
          <a:noFill/>
        </p:spPr>
      </p:pic>
      <p:pic>
        <p:nvPicPr>
          <p:cNvPr id="8" name="Content Placeholder 8"/>
          <p:cNvPicPr>
            <a:picLocks noChangeAspect="1"/>
          </p:cNvPicPr>
          <p:nvPr/>
        </p:nvPicPr>
        <p:blipFill rotWithShape="1">
          <a:blip r:embed="rId4" cstate="print">
            <a:extLst>
              <a:ext uri="{28A0092B-C50C-407E-A947-70E740481C1C}">
                <a14:useLocalDpi xmlns:a14="http://schemas.microsoft.com/office/drawing/2010/main" val="0"/>
              </a:ext>
            </a:extLst>
          </a:blip>
          <a:srcRect r="13682" b="2"/>
          <a:stretch/>
        </p:blipFill>
        <p:spPr>
          <a:xfrm>
            <a:off x="4576092" y="0"/>
            <a:ext cx="4511676" cy="3920034"/>
          </a:xfrm>
          <a:custGeom>
            <a:avLst/>
            <a:gdLst>
              <a:gd name="connsiteX0" fmla="*/ 0 w 6015567"/>
              <a:gd name="connsiteY0" fmla="*/ 0 h 3920044"/>
              <a:gd name="connsiteX1" fmla="*/ 6015567 w 6015567"/>
              <a:gd name="connsiteY1" fmla="*/ 0 h 3920044"/>
              <a:gd name="connsiteX2" fmla="*/ 6015567 w 6015567"/>
              <a:gd name="connsiteY2" fmla="*/ 3920044 h 3920044"/>
              <a:gd name="connsiteX3" fmla="*/ 2469659 w 6015567"/>
              <a:gd name="connsiteY3" fmla="*/ 3920044 h 3920044"/>
              <a:gd name="connsiteX4" fmla="*/ 2469659 w 6015567"/>
              <a:gd name="connsiteY4" fmla="*/ 3103224 h 3920044"/>
              <a:gd name="connsiteX5" fmla="*/ 0 w 6015567"/>
              <a:gd name="connsiteY5" fmla="*/ 3103224 h 39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5567" h="3920044">
                <a:moveTo>
                  <a:pt x="0" y="0"/>
                </a:moveTo>
                <a:lnTo>
                  <a:pt x="6015567" y="0"/>
                </a:lnTo>
                <a:lnTo>
                  <a:pt x="6015567" y="3920044"/>
                </a:lnTo>
                <a:lnTo>
                  <a:pt x="2469659" y="3920044"/>
                </a:lnTo>
                <a:lnTo>
                  <a:pt x="2469659" y="3103224"/>
                </a:lnTo>
                <a:lnTo>
                  <a:pt x="0" y="3103224"/>
                </a:lnTo>
                <a:close/>
              </a:path>
            </a:pathLst>
          </a:custGeom>
        </p:spPr>
      </p:pic>
      <p:pic>
        <p:nvPicPr>
          <p:cNvPr id="2" name="Picture 1">
            <a:extLst>
              <a:ext uri="{FF2B5EF4-FFF2-40B4-BE49-F238E27FC236}">
                <a16:creationId xmlns:a16="http://schemas.microsoft.com/office/drawing/2014/main" id="{BB6DC7BE-7CD7-4A46-9F2B-CDBB862C1519}"/>
              </a:ext>
            </a:extLst>
          </p:cNvPr>
          <p:cNvPicPr>
            <a:picLocks noChangeAspect="1"/>
          </p:cNvPicPr>
          <p:nvPr/>
        </p:nvPicPr>
        <p:blipFill rotWithShape="1">
          <a:blip r:embed="rId5"/>
          <a:srcRect l="6064" r="22375" b="5"/>
          <a:stretch/>
        </p:blipFill>
        <p:spPr>
          <a:xfrm>
            <a:off x="20" y="4069976"/>
            <a:ext cx="2651478" cy="2788023"/>
          </a:xfrm>
          <a:prstGeom prst="rect">
            <a:avLst/>
          </a:prstGeom>
        </p:spPr>
      </p:pic>
      <p:pic>
        <p:nvPicPr>
          <p:cNvPr id="15" name="Content Placeholder 9">
            <a:extLst>
              <a:ext uri="{FF2B5EF4-FFF2-40B4-BE49-F238E27FC236}">
                <a16:creationId xmlns:a16="http://schemas.microsoft.com/office/drawing/2014/main" id="{ABD851FB-8B9C-4D8F-9569-7B2C8D69A58F}"/>
              </a:ext>
            </a:extLst>
          </p:cNvPr>
          <p:cNvPicPr>
            <a:picLocks noChangeAspect="1"/>
          </p:cNvPicPr>
          <p:nvPr/>
        </p:nvPicPr>
        <p:blipFill rotWithShape="1">
          <a:blip r:embed="rId6">
            <a:extLst>
              <a:ext uri="{28A0092B-C50C-407E-A947-70E740481C1C}">
                <a14:useLocalDpi xmlns:a14="http://schemas.microsoft.com/office/drawing/2010/main" val="0"/>
              </a:ext>
            </a:extLst>
          </a:blip>
          <a:srcRect l="5180" r="12280" b="3"/>
          <a:stretch/>
        </p:blipFill>
        <p:spPr>
          <a:xfrm>
            <a:off x="2772149" y="3257176"/>
            <a:ext cx="3591820" cy="3600824"/>
          </a:xfrm>
          <a:prstGeom prst="rect">
            <a:avLst/>
          </a:prstGeom>
        </p:spPr>
      </p:pic>
      <p:pic>
        <p:nvPicPr>
          <p:cNvPr id="10" name="Content Placeholder 9"/>
          <p:cNvPicPr>
            <a:picLocks noGrp="1" noChangeAspect="1"/>
          </p:cNvPicPr>
          <p:nvPr>
            <p:ph sz="half" idx="4294967295"/>
          </p:nvPr>
        </p:nvPicPr>
        <p:blipFill rotWithShape="1">
          <a:blip r:embed="rId7">
            <a:extLst>
              <a:ext uri="{28A0092B-C50C-407E-A947-70E740481C1C}">
                <a14:useLocalDpi xmlns:a14="http://schemas.microsoft.com/office/drawing/2010/main" val="0"/>
              </a:ext>
            </a:extLst>
          </a:blip>
          <a:srcRect l="13754" r="14707"/>
          <a:stretch/>
        </p:blipFill>
        <p:spPr>
          <a:xfrm>
            <a:off x="6484620" y="4069976"/>
            <a:ext cx="2659380" cy="2788024"/>
          </a:xfrm>
          <a:prstGeom prst="rect">
            <a:avLst/>
          </a:prstGeom>
        </p:spPr>
      </p:pic>
      <p:sp>
        <p:nvSpPr>
          <p:cNvPr id="9" name="TextBox 8"/>
          <p:cNvSpPr txBox="1"/>
          <p:nvPr/>
        </p:nvSpPr>
        <p:spPr>
          <a:xfrm>
            <a:off x="364715" y="5902865"/>
            <a:ext cx="2514600" cy="369332"/>
          </a:xfrm>
          <a:prstGeom prst="rect">
            <a:avLst/>
          </a:prstGeom>
          <a:noFill/>
        </p:spPr>
        <p:txBody>
          <a:bodyPr wrap="square" rtlCol="0">
            <a:spAutoFit/>
          </a:bodyPr>
          <a:lstStyle/>
          <a:p>
            <a:pPr>
              <a:spcAft>
                <a:spcPts val="600"/>
              </a:spcAft>
            </a:pPr>
            <a:r>
              <a:rPr lang="en-US" i="1" dirty="0">
                <a:latin typeface="+mn-lt"/>
              </a:rPr>
              <a:t>        Freezing rain </a:t>
            </a:r>
            <a:endParaRPr lang="en-CA">
              <a:latin typeface="+mn-lt"/>
            </a:endParaRPr>
          </a:p>
        </p:txBody>
      </p:sp>
      <p:sp>
        <p:nvSpPr>
          <p:cNvPr id="12" name="TextBox 11"/>
          <p:cNvSpPr txBox="1"/>
          <p:nvPr/>
        </p:nvSpPr>
        <p:spPr>
          <a:xfrm>
            <a:off x="-39008" y="4222280"/>
            <a:ext cx="2588890" cy="374692"/>
          </a:xfrm>
          <a:prstGeom prst="rect">
            <a:avLst/>
          </a:prstGeom>
          <a:noFill/>
        </p:spPr>
        <p:txBody>
          <a:bodyPr wrap="square" rtlCol="0">
            <a:spAutoFit/>
          </a:bodyPr>
          <a:lstStyle/>
          <a:p>
            <a:pPr>
              <a:spcAft>
                <a:spcPts val="600"/>
              </a:spcAft>
            </a:pPr>
            <a:r>
              <a:rPr lang="en-US" i="1" dirty="0">
                <a:latin typeface="+mn-lt"/>
              </a:rPr>
              <a:t>   </a:t>
            </a:r>
            <a:r>
              <a:rPr lang="en-US" i="1" dirty="0">
                <a:solidFill>
                  <a:schemeClr val="bg1"/>
                </a:solidFill>
                <a:latin typeface="+mn-lt"/>
              </a:rPr>
              <a:t>Freeze-thaw events</a:t>
            </a:r>
            <a:endParaRPr lang="en-CA" dirty="0">
              <a:solidFill>
                <a:schemeClr val="bg1"/>
              </a:solidFill>
              <a:latin typeface="+mn-lt"/>
            </a:endParaRPr>
          </a:p>
        </p:txBody>
      </p:sp>
      <p:sp>
        <p:nvSpPr>
          <p:cNvPr id="13" name="TextBox 12"/>
          <p:cNvSpPr txBox="1"/>
          <p:nvPr/>
        </p:nvSpPr>
        <p:spPr>
          <a:xfrm>
            <a:off x="4658328" y="2628212"/>
            <a:ext cx="2949859" cy="369332"/>
          </a:xfrm>
          <a:prstGeom prst="rect">
            <a:avLst/>
          </a:prstGeom>
          <a:noFill/>
        </p:spPr>
        <p:txBody>
          <a:bodyPr wrap="square" rtlCol="0">
            <a:spAutoFit/>
          </a:bodyPr>
          <a:lstStyle/>
          <a:p>
            <a:pPr>
              <a:spcAft>
                <a:spcPts val="600"/>
              </a:spcAft>
            </a:pPr>
            <a:r>
              <a:rPr lang="en-US" i="1" dirty="0">
                <a:solidFill>
                  <a:schemeClr val="bg1"/>
                </a:solidFill>
                <a:latin typeface="+mn-lt"/>
              </a:rPr>
              <a:t>100-year floods  – 2002 &amp; 04 </a:t>
            </a:r>
            <a:endParaRPr lang="en-CA" i="1" dirty="0">
              <a:solidFill>
                <a:schemeClr val="bg1"/>
              </a:solidFill>
              <a:latin typeface="+mn-lt"/>
            </a:endParaRPr>
          </a:p>
        </p:txBody>
      </p:sp>
      <p:sp>
        <p:nvSpPr>
          <p:cNvPr id="14" name="TextBox 13"/>
          <p:cNvSpPr txBox="1"/>
          <p:nvPr/>
        </p:nvSpPr>
        <p:spPr>
          <a:xfrm flipH="1">
            <a:off x="448613" y="3072510"/>
            <a:ext cx="2101269" cy="369332"/>
          </a:xfrm>
          <a:prstGeom prst="rect">
            <a:avLst/>
          </a:prstGeom>
          <a:noFill/>
        </p:spPr>
        <p:txBody>
          <a:bodyPr wrap="square" rtlCol="0">
            <a:spAutoFit/>
          </a:bodyPr>
          <a:lstStyle/>
          <a:p>
            <a:pPr>
              <a:spcAft>
                <a:spcPts val="600"/>
              </a:spcAft>
            </a:pPr>
            <a:r>
              <a:rPr lang="en-US" i="1" dirty="0">
                <a:solidFill>
                  <a:schemeClr val="bg1"/>
                </a:solidFill>
                <a:latin typeface="+mn-lt"/>
              </a:rPr>
              <a:t>Wind storms</a:t>
            </a:r>
            <a:endParaRPr lang="en-CA" i="1" dirty="0">
              <a:solidFill>
                <a:schemeClr val="bg1"/>
              </a:solidFill>
              <a:latin typeface="+mn-lt"/>
            </a:endParaRPr>
          </a:p>
        </p:txBody>
      </p:sp>
      <p:sp>
        <p:nvSpPr>
          <p:cNvPr id="7" name="Title 6"/>
          <p:cNvSpPr>
            <a:spLocks noGrp="1"/>
          </p:cNvSpPr>
          <p:nvPr>
            <p:ph type="title" idx="4294967295"/>
          </p:nvPr>
        </p:nvSpPr>
        <p:spPr>
          <a:xfrm>
            <a:off x="2549882" y="-269390"/>
            <a:ext cx="5792864" cy="1049276"/>
          </a:xfrm>
        </p:spPr>
        <p:txBody>
          <a:bodyPr>
            <a:normAutofit/>
          </a:bodyPr>
          <a:lstStyle/>
          <a:p>
            <a:r>
              <a:rPr lang="en-US" sz="3200" dirty="0"/>
              <a:t>     </a:t>
            </a:r>
            <a:r>
              <a:rPr lang="en-US" sz="2200" b="1" i="1" dirty="0">
                <a:solidFill>
                  <a:srgbClr val="0070C0"/>
                </a:solidFill>
              </a:rPr>
              <a:t>Extreme weather </a:t>
            </a:r>
            <a:br>
              <a:rPr lang="en-US" sz="2400" b="1" i="1" dirty="0">
                <a:solidFill>
                  <a:schemeClr val="accent1"/>
                </a:solidFill>
              </a:rPr>
            </a:br>
            <a:endParaRPr lang="en-CA" sz="1800" b="1" i="1" dirty="0">
              <a:solidFill>
                <a:schemeClr val="accent1"/>
              </a:solidFill>
            </a:endParaRPr>
          </a:p>
        </p:txBody>
      </p:sp>
      <p:sp>
        <p:nvSpPr>
          <p:cNvPr id="3" name="TextBox 2">
            <a:extLst>
              <a:ext uri="{FF2B5EF4-FFF2-40B4-BE49-F238E27FC236}">
                <a16:creationId xmlns:a16="http://schemas.microsoft.com/office/drawing/2014/main" id="{5F189DE4-6A3A-490F-A0A2-2D826AA08478}"/>
              </a:ext>
            </a:extLst>
          </p:cNvPr>
          <p:cNvSpPr txBox="1"/>
          <p:nvPr/>
        </p:nvSpPr>
        <p:spPr>
          <a:xfrm>
            <a:off x="6631368" y="4269860"/>
            <a:ext cx="1829064" cy="369332"/>
          </a:xfrm>
          <a:prstGeom prst="rect">
            <a:avLst/>
          </a:prstGeom>
          <a:noFill/>
        </p:spPr>
        <p:txBody>
          <a:bodyPr wrap="square" rtlCol="0">
            <a:spAutoFit/>
          </a:bodyPr>
          <a:lstStyle/>
          <a:p>
            <a:r>
              <a:rPr lang="en-US" i="1" dirty="0"/>
              <a:t>Freezing rain</a:t>
            </a:r>
            <a:endParaRPr lang="en-CA" i="1" dirty="0"/>
          </a:p>
        </p:txBody>
      </p:sp>
      <p:sp>
        <p:nvSpPr>
          <p:cNvPr id="4" name="TextBox 3">
            <a:extLst>
              <a:ext uri="{FF2B5EF4-FFF2-40B4-BE49-F238E27FC236}">
                <a16:creationId xmlns:a16="http://schemas.microsoft.com/office/drawing/2014/main" id="{D1DF4472-51C3-44C0-8FEC-3FFBE0C1A9BE}"/>
              </a:ext>
            </a:extLst>
          </p:cNvPr>
          <p:cNvSpPr txBox="1"/>
          <p:nvPr/>
        </p:nvSpPr>
        <p:spPr>
          <a:xfrm>
            <a:off x="2830990" y="6162497"/>
            <a:ext cx="3490203" cy="369332"/>
          </a:xfrm>
          <a:prstGeom prst="rect">
            <a:avLst/>
          </a:prstGeom>
          <a:noFill/>
        </p:spPr>
        <p:txBody>
          <a:bodyPr wrap="square" rtlCol="0">
            <a:spAutoFit/>
          </a:bodyPr>
          <a:lstStyle/>
          <a:p>
            <a:r>
              <a:rPr lang="en-US" dirty="0"/>
              <a:t>Soaring summer temperatures</a:t>
            </a:r>
            <a:endParaRPr lang="en-CA" dirty="0"/>
          </a:p>
        </p:txBody>
      </p:sp>
    </p:spTree>
    <p:extLst>
      <p:ext uri="{BB962C8B-B14F-4D97-AF65-F5344CB8AC3E}">
        <p14:creationId xmlns:p14="http://schemas.microsoft.com/office/powerpoint/2010/main" val="3745949798"/>
      </p:ext>
    </p:extLst>
  </p:cSld>
  <p:clrMapOvr>
    <a:masterClrMapping/>
  </p:clrMapOvr>
  <p:transition>
    <p:pull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5176" y="279518"/>
            <a:ext cx="4146824" cy="1925346"/>
          </a:xfrm>
        </p:spPr>
        <p:txBody>
          <a:bodyPr>
            <a:normAutofit fontScale="90000"/>
          </a:bodyPr>
          <a:lstStyle/>
          <a:p>
            <a:r>
              <a:rPr lang="en-US" sz="3200" i="1" dirty="0">
                <a:solidFill>
                  <a:srgbClr val="0070C0"/>
                </a:solidFill>
              </a:rPr>
              <a:t> </a:t>
            </a:r>
            <a:br>
              <a:rPr lang="en-US" sz="3200" i="1" dirty="0">
                <a:solidFill>
                  <a:srgbClr val="0070C0"/>
                </a:solidFill>
              </a:rPr>
            </a:br>
            <a:br>
              <a:rPr lang="en-US" sz="3200" i="1" dirty="0">
                <a:solidFill>
                  <a:srgbClr val="0070C0"/>
                </a:solidFill>
              </a:rPr>
            </a:br>
            <a:r>
              <a:rPr lang="en-US" sz="3100" i="1" dirty="0">
                <a:solidFill>
                  <a:srgbClr val="0070C0"/>
                </a:solidFill>
              </a:rPr>
              <a:t>What about the recent</a:t>
            </a:r>
            <a:br>
              <a:rPr lang="en-US" sz="3100" i="1" dirty="0">
                <a:solidFill>
                  <a:srgbClr val="0070C0"/>
                </a:solidFill>
              </a:rPr>
            </a:br>
            <a:r>
              <a:rPr lang="en-US" sz="3100" i="1" dirty="0">
                <a:solidFill>
                  <a:srgbClr val="0070C0"/>
                </a:solidFill>
              </a:rPr>
              <a:t>winters of extreme cold?</a:t>
            </a:r>
            <a:br>
              <a:rPr lang="en-US" sz="3100" i="1" dirty="0">
                <a:solidFill>
                  <a:srgbClr val="0070C0"/>
                </a:solidFill>
              </a:rPr>
            </a:br>
            <a:r>
              <a:rPr lang="en-US" sz="3100" i="1" dirty="0">
                <a:solidFill>
                  <a:srgbClr val="0070C0"/>
                </a:solidFill>
              </a:rPr>
              <a:t> </a:t>
            </a:r>
            <a:br>
              <a:rPr lang="en-US" sz="4000" b="0" dirty="0"/>
            </a:br>
            <a:r>
              <a:rPr lang="en-US" i="1" dirty="0"/>
              <a:t>  </a:t>
            </a:r>
            <a:endParaRPr lang="en-CA" b="0" dirty="0"/>
          </a:p>
        </p:txBody>
      </p:sp>
      <p:sp>
        <p:nvSpPr>
          <p:cNvPr id="7" name="Text Placeholder 6"/>
          <p:cNvSpPr>
            <a:spLocks noGrp="1"/>
          </p:cNvSpPr>
          <p:nvPr>
            <p:ph type="body" sz="half" idx="2"/>
          </p:nvPr>
        </p:nvSpPr>
        <p:spPr>
          <a:xfrm>
            <a:off x="179512" y="1219200"/>
            <a:ext cx="4824536" cy="4946104"/>
          </a:xfrm>
        </p:spPr>
        <p:txBody>
          <a:bodyPr>
            <a:normAutofit fontScale="25000" lnSpcReduction="20000"/>
          </a:bodyPr>
          <a:lstStyle/>
          <a:p>
            <a:endParaRPr lang="en-US" dirty="0"/>
          </a:p>
          <a:p>
            <a:r>
              <a:rPr lang="en-US" b="1" dirty="0"/>
              <a:t> </a:t>
            </a:r>
          </a:p>
          <a:p>
            <a:endParaRPr lang="en-US" sz="9600" dirty="0"/>
          </a:p>
          <a:p>
            <a:pPr>
              <a:buFont typeface="Arial" charset="0"/>
              <a:buChar char="•"/>
            </a:pPr>
            <a:r>
              <a:rPr lang="en-US" sz="9600" dirty="0"/>
              <a:t> March 2014: 6 C cooler/av.</a:t>
            </a:r>
          </a:p>
          <a:p>
            <a:pPr>
              <a:buFont typeface="Arial" charset="0"/>
              <a:buChar char="•"/>
            </a:pPr>
            <a:endParaRPr lang="en-US" sz="9600" dirty="0"/>
          </a:p>
          <a:p>
            <a:pPr>
              <a:buFont typeface="Arial" charset="0"/>
              <a:buChar char="•"/>
            </a:pPr>
            <a:r>
              <a:rPr lang="en-US" sz="9600" dirty="0"/>
              <a:t> Great Lakes 90% frozen</a:t>
            </a:r>
          </a:p>
          <a:p>
            <a:pPr>
              <a:buFont typeface="Arial" charset="0"/>
              <a:buChar char="•"/>
            </a:pPr>
            <a:endParaRPr lang="en-US" sz="9600" dirty="0"/>
          </a:p>
          <a:p>
            <a:pPr>
              <a:buFont typeface="Arial" charset="0"/>
              <a:buChar char="•"/>
            </a:pPr>
            <a:r>
              <a:rPr lang="en-US" sz="9600" dirty="0"/>
              <a:t>  Ducks displaced inland  </a:t>
            </a:r>
          </a:p>
          <a:p>
            <a:endParaRPr lang="en-US" sz="9600" dirty="0"/>
          </a:p>
          <a:p>
            <a:pPr>
              <a:buFont typeface="Arial" charset="0"/>
              <a:buChar char="•"/>
            </a:pPr>
            <a:r>
              <a:rPr lang="en-US" sz="9600" dirty="0"/>
              <a:t> February 2015: 8 C colder/av.</a:t>
            </a:r>
          </a:p>
          <a:p>
            <a:pPr>
              <a:buFont typeface="Arial" charset="0"/>
              <a:buChar char="•"/>
            </a:pPr>
            <a:endParaRPr lang="en-US" sz="9600" dirty="0"/>
          </a:p>
          <a:p>
            <a:pPr>
              <a:buFont typeface="Arial" charset="0"/>
              <a:buChar char="•"/>
            </a:pPr>
            <a:r>
              <a:rPr lang="en-US" sz="9600" dirty="0"/>
              <a:t> Late January 2019: -33 C in Ptbo</a:t>
            </a:r>
          </a:p>
          <a:p>
            <a:endParaRPr lang="en-US" sz="9600" dirty="0"/>
          </a:p>
          <a:p>
            <a:endParaRPr lang="en-US" sz="9600" dirty="0"/>
          </a:p>
          <a:p>
            <a:endParaRPr lang="en-US" sz="7200" dirty="0"/>
          </a:p>
          <a:p>
            <a:endParaRPr lang="en-US" sz="7200" dirty="0"/>
          </a:p>
          <a:p>
            <a:r>
              <a:rPr lang="en-US" sz="7200" i="1" dirty="0"/>
              <a:t> </a:t>
            </a:r>
            <a:endParaRPr lang="en-US" sz="7200" dirty="0"/>
          </a:p>
          <a:p>
            <a:endParaRPr lang="en-US" sz="7200" dirty="0"/>
          </a:p>
          <a:p>
            <a:pPr>
              <a:buFont typeface="Arial" charset="0"/>
              <a:buChar char="•"/>
            </a:pPr>
            <a:endParaRPr lang="en-US" sz="7200" dirty="0"/>
          </a:p>
          <a:p>
            <a:pPr>
              <a:buFont typeface="Arial" charset="0"/>
              <a:buChar char="•"/>
            </a:pPr>
            <a:endParaRPr lang="en-US" sz="5000" dirty="0"/>
          </a:p>
          <a:p>
            <a:endParaRPr lang="en-US" sz="5000" dirty="0"/>
          </a:p>
          <a:p>
            <a:r>
              <a:rPr lang="en-US" sz="5000" dirty="0"/>
              <a:t> </a:t>
            </a:r>
          </a:p>
          <a:p>
            <a:endParaRPr lang="en-US" sz="5000" dirty="0"/>
          </a:p>
          <a:p>
            <a:endParaRPr lang="en-US" sz="5000" dirty="0"/>
          </a:p>
          <a:p>
            <a:endParaRPr lang="en-US" sz="5000" dirty="0"/>
          </a:p>
          <a:p>
            <a:endParaRPr lang="en-US" dirty="0"/>
          </a:p>
          <a:p>
            <a:endParaRPr lang="en-CA" dirty="0"/>
          </a:p>
        </p:txBody>
      </p:sp>
      <p:pic>
        <p:nvPicPr>
          <p:cNvPr id="10" name="Content Placeholder 5"/>
          <p:cNvPicPr>
            <a:picLocks noChangeAspect="1"/>
          </p:cNvPicPr>
          <p:nvPr/>
        </p:nvPicPr>
        <p:blipFill>
          <a:blip r:embed="rId3">
            <a:extLst>
              <a:ext uri="{28A0092B-C50C-407E-A947-70E740481C1C}">
                <a14:useLocalDpi xmlns:a14="http://schemas.microsoft.com/office/drawing/2010/main" val="0"/>
              </a:ext>
            </a:extLst>
          </a:blip>
          <a:srcRect/>
          <a:stretch/>
        </p:blipFill>
        <p:spPr>
          <a:xfrm>
            <a:off x="4690302" y="3495592"/>
            <a:ext cx="3556675" cy="2664297"/>
          </a:xfrm>
          <a:prstGeom prst="rect">
            <a:avLst/>
          </a:prstGeom>
          <a:ln w="38100">
            <a:solidFill>
              <a:schemeClr val="tx1"/>
            </a:solidFill>
          </a:ln>
        </p:spPr>
      </p:pic>
      <p:pic>
        <p:nvPicPr>
          <p:cNvPr id="9" name="Content Placeholder 3" descr="sugar shack.jpg"/>
          <p:cNvPicPr>
            <a:picLocks noGrp="1" noChangeAspect="1"/>
          </p:cNvPicPr>
          <p:nvPr>
            <p:ph idx="1"/>
          </p:nvPr>
        </p:nvPicPr>
        <p:blipFill>
          <a:blip r:embed="rId4" cstate="print"/>
          <a:stretch>
            <a:fillRect/>
          </a:stretch>
        </p:blipFill>
        <p:spPr>
          <a:xfrm>
            <a:off x="4524159" y="500563"/>
            <a:ext cx="3888962" cy="2576437"/>
          </a:xfrm>
          <a:ln w="38100">
            <a:solidFill>
              <a:schemeClr val="tx2"/>
            </a:solidFill>
          </a:ln>
        </p:spPr>
      </p:pic>
      <p:sp>
        <p:nvSpPr>
          <p:cNvPr id="6" name="TextBox 5"/>
          <p:cNvSpPr txBox="1"/>
          <p:nvPr/>
        </p:nvSpPr>
        <p:spPr>
          <a:xfrm>
            <a:off x="4573087" y="3077000"/>
            <a:ext cx="40324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1" u="none" strike="noStrike" kern="1200" cap="none" spc="0" normalizeH="0" baseline="0" noProof="0" dirty="0">
                <a:ln>
                  <a:noFill/>
                </a:ln>
                <a:effectLst/>
                <a:uLnTx/>
                <a:uFillTx/>
                <a:latin typeface="Calibri"/>
                <a:ea typeface="+mn-ea"/>
                <a:cs typeface="+mn-cs"/>
              </a:rPr>
              <a:t>Red-breasted Merganser on Otonabee </a:t>
            </a:r>
          </a:p>
        </p:txBody>
      </p:sp>
      <p:sp>
        <p:nvSpPr>
          <p:cNvPr id="8" name="TextBox 7"/>
          <p:cNvSpPr txBox="1"/>
          <p:nvPr/>
        </p:nvSpPr>
        <p:spPr>
          <a:xfrm>
            <a:off x="4290594" y="6209149"/>
            <a:ext cx="44578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1" u="none" strike="noStrike" kern="1200" cap="none" spc="0" normalizeH="0" baseline="0" noProof="0" dirty="0">
                <a:ln>
                  <a:noFill/>
                </a:ln>
                <a:solidFill>
                  <a:prstClr val="black"/>
                </a:solidFill>
                <a:effectLst/>
                <a:uLnTx/>
                <a:uFillTx/>
                <a:latin typeface="Calibri"/>
                <a:ea typeface="+mn-ea"/>
                <a:cs typeface="+mn-cs"/>
              </a:rPr>
              <a:t>Long-tailed Duck on Little Lake (D.J. McPhail)</a:t>
            </a:r>
          </a:p>
        </p:txBody>
      </p:sp>
    </p:spTree>
  </p:cSld>
  <p:clrMapOvr>
    <a:masterClrMapping/>
  </p:clrMapOvr>
  <p:transition>
    <p:pull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a:solidFill>
                  <a:srgbClr val="0070C0"/>
                </a:solidFill>
              </a:rPr>
              <a:t>Warming Arctic = weakened jet stream?</a:t>
            </a:r>
            <a:r>
              <a:rPr lang="en-US" sz="3600" dirty="0"/>
              <a:t> </a:t>
            </a:r>
            <a:endParaRPr lang="en-CA" sz="3600" dirty="0"/>
          </a:p>
        </p:txBody>
      </p:sp>
      <p:pic>
        <p:nvPicPr>
          <p:cNvPr id="7" name="Content Placeholder 6" descr="GGOW- Tim Dyson.jpg"/>
          <p:cNvPicPr>
            <a:picLocks noGrp="1" noChangeAspect="1"/>
          </p:cNvPicPr>
          <p:nvPr>
            <p:ph idx="1"/>
          </p:nvPr>
        </p:nvPicPr>
        <p:blipFill>
          <a:blip r:embed="rId3" cstate="print"/>
          <a:stretch>
            <a:fillRect/>
          </a:stretch>
        </p:blipFill>
        <p:spPr>
          <a:xfrm>
            <a:off x="899592" y="1524000"/>
            <a:ext cx="7416824" cy="4171964"/>
          </a:xfrm>
          <a:ln w="76200">
            <a:solidFill>
              <a:schemeClr val="accent1"/>
            </a:solidFill>
          </a:ln>
        </p:spPr>
      </p:pic>
      <p:sp>
        <p:nvSpPr>
          <p:cNvPr id="3" name="Text Placeholder 2"/>
          <p:cNvSpPr>
            <a:spLocks noGrp="1"/>
          </p:cNvSpPr>
          <p:nvPr>
            <p:ph type="body" idx="4294967295"/>
          </p:nvPr>
        </p:nvSpPr>
        <p:spPr>
          <a:xfrm>
            <a:off x="0" y="1524000"/>
            <a:ext cx="4419600" cy="609600"/>
          </a:xfrm>
        </p:spPr>
        <p:txBody>
          <a:bodyPr>
            <a:normAutofit/>
          </a:bodyPr>
          <a:lstStyle/>
          <a:p>
            <a:pPr algn="ctr"/>
            <a:r>
              <a:rPr lang="en-US" sz="1800" b="0" i="1" dirty="0"/>
              <a:t> </a:t>
            </a:r>
            <a:endParaRPr lang="en-CA" sz="1800" b="0" i="1" dirty="0"/>
          </a:p>
        </p:txBody>
      </p:sp>
    </p:spTree>
  </p:cSld>
  <p:clrMapOvr>
    <a:masterClrMapping/>
  </p:clrMapOvr>
  <p:transition>
    <p:pull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490" y="-243186"/>
            <a:ext cx="3309430" cy="1950045"/>
          </a:xfrm>
        </p:spPr>
        <p:txBody>
          <a:bodyPr>
            <a:normAutofit/>
          </a:bodyPr>
          <a:lstStyle/>
          <a:p>
            <a:r>
              <a:rPr lang="en-US" sz="3200" i="1" dirty="0">
                <a:solidFill>
                  <a:srgbClr val="0070C0"/>
                </a:solidFill>
              </a:rPr>
              <a:t>Earlier and more abundant  pollen</a:t>
            </a:r>
            <a:br>
              <a:rPr lang="en-US" sz="3200" b="0" i="1" dirty="0"/>
            </a:br>
            <a:r>
              <a:rPr lang="en-US" sz="3200" b="0" i="1" dirty="0">
                <a:solidFill>
                  <a:srgbClr val="FF0000"/>
                </a:solidFill>
              </a:rPr>
              <a:t> </a:t>
            </a:r>
            <a:endParaRPr lang="en-CA" sz="3200" b="0" i="1" dirty="0">
              <a:solidFill>
                <a:srgbClr val="FF0000"/>
              </a:solidFill>
            </a:endParaRPr>
          </a:p>
        </p:txBody>
      </p:sp>
      <p:pic>
        <p:nvPicPr>
          <p:cNvPr id="14" name="Content Placeholder 13"/>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4427984" y="399012"/>
            <a:ext cx="4039985" cy="3029988"/>
          </a:xfrm>
        </p:spPr>
      </p:pic>
      <p:sp>
        <p:nvSpPr>
          <p:cNvPr id="7" name="Text Placeholder 6"/>
          <p:cNvSpPr>
            <a:spLocks noGrp="1"/>
          </p:cNvSpPr>
          <p:nvPr>
            <p:ph type="body" sz="half" idx="2"/>
          </p:nvPr>
        </p:nvSpPr>
        <p:spPr>
          <a:xfrm>
            <a:off x="179512" y="1412776"/>
            <a:ext cx="3888432" cy="5038816"/>
          </a:xfrm>
        </p:spPr>
        <p:txBody>
          <a:bodyPr>
            <a:noAutofit/>
          </a:bodyPr>
          <a:lstStyle/>
          <a:p>
            <a:pPr marL="285750" indent="-285750">
              <a:buFont typeface="Arial" panose="020B0604020202020204" pitchFamily="34" charset="0"/>
              <a:buChar char="•"/>
            </a:pPr>
            <a:r>
              <a:rPr lang="en-US" sz="2000" dirty="0"/>
              <a:t>Due to rising temperatures &amp; rising CO2</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Pollen levels in cities are soaring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Far higher than in early </a:t>
            </a:r>
            <a:r>
              <a:rPr lang="en-US" sz="2000" dirty="0" err="1"/>
              <a:t>2000s</a:t>
            </a:r>
            <a:endParaRPr lang="en-US" sz="2000" dirty="0"/>
          </a:p>
          <a:p>
            <a:endParaRPr lang="en-US" sz="2000" dirty="0"/>
          </a:p>
          <a:p>
            <a:pPr marL="285750" indent="-285750">
              <a:buFont typeface="Arial" panose="020B0604020202020204" pitchFamily="34" charset="0"/>
              <a:buChar char="•"/>
            </a:pPr>
            <a:r>
              <a:rPr lang="en-US" sz="2000" dirty="0"/>
              <a:t>Allergy season  longer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Pollen counts to double by 2040  </a:t>
            </a:r>
          </a:p>
          <a:p>
            <a:pPr marL="285750" indent="-285750">
              <a:buFont typeface="Arial" panose="020B0604020202020204" pitchFamily="34" charset="0"/>
              <a:buChar char="•"/>
            </a:pPr>
            <a:endParaRPr lang="en-US" sz="2000" dirty="0"/>
          </a:p>
          <a:p>
            <a:endParaRPr lang="en-US" sz="2000" dirty="0"/>
          </a:p>
          <a:p>
            <a:r>
              <a:rPr lang="en-CA" sz="2000" dirty="0"/>
              <a:t> </a:t>
            </a:r>
            <a:endParaRPr lang="en-US" sz="2000" dirty="0"/>
          </a:p>
          <a:p>
            <a:r>
              <a:rPr lang="en-US" sz="2000" dirty="0"/>
              <a:t>   </a:t>
            </a:r>
            <a:endParaRPr lang="en-CA" sz="2000" i="1" dirty="0"/>
          </a:p>
        </p:txBody>
      </p:sp>
      <p:sp>
        <p:nvSpPr>
          <p:cNvPr id="8" name="Text Placeholder 7"/>
          <p:cNvSpPr>
            <a:spLocks noGrp="1"/>
          </p:cNvSpPr>
          <p:nvPr>
            <p:ph type="body" sz="quarter" idx="4294967295"/>
          </p:nvPr>
        </p:nvSpPr>
        <p:spPr>
          <a:xfrm>
            <a:off x="5102225" y="1535113"/>
            <a:ext cx="4041775" cy="639762"/>
          </a:xfrm>
        </p:spPr>
        <p:txBody>
          <a:bodyPr/>
          <a:lstStyle/>
          <a:p>
            <a:r>
              <a:rPr lang="en-US" sz="1800" b="0" i="1" dirty="0"/>
              <a:t>  </a:t>
            </a:r>
            <a:endParaRPr lang="en-CA" sz="1800" b="0" i="1" dirty="0"/>
          </a:p>
        </p:txBody>
      </p:sp>
      <p:pic>
        <p:nvPicPr>
          <p:cNvPr id="2050" name="Picture 2" descr="C:\Users\Drew\Pictures\NATURE\Species\PLANTS\Trees, Shrubs, and Vines\Pollen\June 2011 024.jpg"/>
          <p:cNvPicPr>
            <a:picLocks noChangeAspect="1" noChangeArrowheads="1"/>
          </p:cNvPicPr>
          <p:nvPr/>
        </p:nvPicPr>
        <p:blipFill>
          <a:blip r:embed="rId4" cstate="print"/>
          <a:srcRect/>
          <a:stretch>
            <a:fillRect/>
          </a:stretch>
        </p:blipFill>
        <p:spPr bwMode="auto">
          <a:xfrm>
            <a:off x="4427984" y="3573016"/>
            <a:ext cx="4039985" cy="3029815"/>
          </a:xfrm>
          <a:prstGeom prst="rect">
            <a:avLst/>
          </a:prstGeom>
          <a:noFill/>
        </p:spPr>
      </p:pic>
    </p:spTree>
  </p:cSld>
  <p:clrMapOvr>
    <a:masterClrMapping/>
  </p:clrMapOvr>
  <p:transition>
    <p:pull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38138"/>
          </a:xfrm>
        </p:spPr>
        <p:txBody>
          <a:bodyPr/>
          <a:lstStyle/>
          <a:p>
            <a:r>
              <a:rPr lang="en-US" sz="3200" dirty="0"/>
              <a:t> </a:t>
            </a:r>
            <a:r>
              <a:rPr lang="en-US" sz="3200" b="1" i="1" dirty="0">
                <a:solidFill>
                  <a:schemeClr val="accent1"/>
                </a:solidFill>
              </a:rPr>
              <a:t>Thriving Poison Ivy and Ragweed </a:t>
            </a:r>
            <a:br>
              <a:rPr lang="en-US" sz="3200" b="1" dirty="0"/>
            </a:br>
            <a:r>
              <a:rPr lang="en-US" sz="1800" b="1" dirty="0"/>
              <a:t> </a:t>
            </a:r>
            <a:br>
              <a:rPr lang="en-US" sz="1800" b="1" dirty="0"/>
            </a:br>
            <a:r>
              <a:rPr lang="en-US" sz="1800" dirty="0"/>
              <a:t> Higher CO2 levels in the atmosphere may explain increase in size and abundance </a:t>
            </a:r>
            <a:endParaRPr lang="en-CA" sz="1800" dirty="0"/>
          </a:p>
        </p:txBody>
      </p:sp>
      <p:pic>
        <p:nvPicPr>
          <p:cNvPr id="16" name="Content Placeholder 15" descr="bb summer 39  - ragweed.JPG"/>
          <p:cNvPicPr>
            <a:picLocks noGrp="1" noChangeAspect="1"/>
          </p:cNvPicPr>
          <p:nvPr>
            <p:ph sz="quarter" idx="4294967295"/>
          </p:nvPr>
        </p:nvPicPr>
        <p:blipFill>
          <a:blip r:embed="rId3" cstate="print"/>
          <a:stretch>
            <a:fillRect/>
          </a:stretch>
        </p:blipFill>
        <p:spPr>
          <a:xfrm>
            <a:off x="869384" y="4348570"/>
            <a:ext cx="2966864" cy="2225148"/>
          </a:xfrm>
        </p:spPr>
      </p:pic>
      <p:pic>
        <p:nvPicPr>
          <p:cNvPr id="7" name="Picture 6" descr="September 2007 018.jpg"/>
          <p:cNvPicPr>
            <a:picLocks noChangeAspect="1"/>
          </p:cNvPicPr>
          <p:nvPr/>
        </p:nvPicPr>
        <p:blipFill>
          <a:blip r:embed="rId4" cstate="print"/>
          <a:stretch>
            <a:fillRect/>
          </a:stretch>
        </p:blipFill>
        <p:spPr>
          <a:xfrm>
            <a:off x="971600" y="1523563"/>
            <a:ext cx="2708246" cy="2487165"/>
          </a:xfrm>
          <a:prstGeom prst="rect">
            <a:avLst/>
          </a:prstGeom>
        </p:spPr>
      </p:pic>
      <p:sp>
        <p:nvSpPr>
          <p:cNvPr id="5" name="TextBox 4"/>
          <p:cNvSpPr txBox="1"/>
          <p:nvPr/>
        </p:nvSpPr>
        <p:spPr>
          <a:xfrm>
            <a:off x="738874" y="6392862"/>
            <a:ext cx="3174504" cy="381000"/>
          </a:xfrm>
          <a:prstGeom prst="rect">
            <a:avLst/>
          </a:prstGeom>
          <a:noFill/>
        </p:spPr>
        <p:txBody>
          <a:bodyPr wrap="square" rtlCol="0">
            <a:spAutoFit/>
          </a:bodyPr>
          <a:lstStyle/>
          <a:p>
            <a:r>
              <a:rPr lang="en-US" dirty="0"/>
              <a:t>     </a:t>
            </a:r>
            <a:endParaRPr lang="en-CA" dirty="0"/>
          </a:p>
        </p:txBody>
      </p:sp>
      <p:sp>
        <p:nvSpPr>
          <p:cNvPr id="6" name="TextBox 5"/>
          <p:cNvSpPr txBox="1"/>
          <p:nvPr/>
        </p:nvSpPr>
        <p:spPr>
          <a:xfrm>
            <a:off x="5105400" y="4572000"/>
            <a:ext cx="1981200" cy="369332"/>
          </a:xfrm>
          <a:prstGeom prst="rect">
            <a:avLst/>
          </a:prstGeom>
          <a:noFill/>
        </p:spPr>
        <p:txBody>
          <a:bodyPr wrap="square" rtlCol="0">
            <a:spAutoFit/>
          </a:bodyPr>
          <a:lstStyle/>
          <a:p>
            <a:r>
              <a:rPr lang="en-US" dirty="0">
                <a:solidFill>
                  <a:schemeClr val="bg1"/>
                </a:solidFill>
              </a:rPr>
              <a:t>Poison Ivy </a:t>
            </a:r>
            <a:endParaRPr lang="en-CA" dirty="0">
              <a:solidFill>
                <a:schemeClr val="bg1"/>
              </a:solidFill>
            </a:endParaRPr>
          </a:p>
        </p:txBody>
      </p:sp>
      <p:pic>
        <p:nvPicPr>
          <p:cNvPr id="4" name="Picture 3">
            <a:extLst>
              <a:ext uri="{FF2B5EF4-FFF2-40B4-BE49-F238E27FC236}">
                <a16:creationId xmlns:a16="http://schemas.microsoft.com/office/drawing/2014/main" id="{2256F548-B2BF-452C-8107-8429C95746B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837554" y="1543252"/>
            <a:ext cx="3334846" cy="2501134"/>
          </a:xfrm>
          <a:prstGeom prst="rect">
            <a:avLst/>
          </a:prstGeom>
        </p:spPr>
      </p:pic>
      <p:pic>
        <p:nvPicPr>
          <p:cNvPr id="9" name="Picture 8" descr="A picture containing gear, animal&#10;&#10;Description automatically generated">
            <a:extLst>
              <a:ext uri="{FF2B5EF4-FFF2-40B4-BE49-F238E27FC236}">
                <a16:creationId xmlns:a16="http://schemas.microsoft.com/office/drawing/2014/main" id="{1220DF69-EF7B-4459-B492-B061653077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2178" y="4331145"/>
            <a:ext cx="2412947" cy="1809710"/>
          </a:xfrm>
          <a:prstGeom prst="rect">
            <a:avLst/>
          </a:prstGeom>
        </p:spPr>
      </p:pic>
      <p:sp>
        <p:nvSpPr>
          <p:cNvPr id="3" name="TextBox 2">
            <a:extLst>
              <a:ext uri="{FF2B5EF4-FFF2-40B4-BE49-F238E27FC236}">
                <a16:creationId xmlns:a16="http://schemas.microsoft.com/office/drawing/2014/main" id="{186B226A-7C47-402E-BE49-97637EC5D596}"/>
              </a:ext>
            </a:extLst>
          </p:cNvPr>
          <p:cNvSpPr txBox="1"/>
          <p:nvPr/>
        </p:nvSpPr>
        <p:spPr>
          <a:xfrm>
            <a:off x="5724128" y="6299137"/>
            <a:ext cx="1783856" cy="381000"/>
          </a:xfrm>
          <a:prstGeom prst="rect">
            <a:avLst/>
          </a:prstGeom>
          <a:noFill/>
        </p:spPr>
        <p:txBody>
          <a:bodyPr wrap="square" rtlCol="0">
            <a:spAutoFit/>
          </a:bodyPr>
          <a:lstStyle/>
          <a:p>
            <a:r>
              <a:rPr lang="en-US" i="1" dirty="0"/>
              <a:t>Ragweed pollen</a:t>
            </a:r>
            <a:endParaRPr lang="en-CA" i="1" dirty="0"/>
          </a:p>
        </p:txBody>
      </p:sp>
    </p:spTree>
  </p:cSld>
  <p:clrMapOvr>
    <a:masterClrMapping/>
  </p:clrMapOvr>
  <p:transition>
    <p:pull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pPr algn="l"/>
            <a:r>
              <a:rPr lang="en-US" sz="3200" dirty="0"/>
              <a:t>          </a:t>
            </a:r>
            <a:r>
              <a:rPr lang="en-US" sz="3200" b="1" i="1" dirty="0">
                <a:solidFill>
                  <a:srgbClr val="0070C0"/>
                </a:solidFill>
              </a:rPr>
              <a:t>A marked increase in invasive plants   </a:t>
            </a:r>
            <a:endParaRPr lang="en-CA" sz="3200" b="1" i="1" dirty="0">
              <a:solidFill>
                <a:srgbClr val="0070C0"/>
              </a:solidFill>
            </a:endParaRPr>
          </a:p>
        </p:txBody>
      </p:sp>
      <p:sp>
        <p:nvSpPr>
          <p:cNvPr id="5" name="Text Placeholder 4"/>
          <p:cNvSpPr>
            <a:spLocks noGrp="1"/>
          </p:cNvSpPr>
          <p:nvPr>
            <p:ph type="body" idx="1"/>
          </p:nvPr>
        </p:nvSpPr>
        <p:spPr/>
        <p:txBody>
          <a:bodyPr/>
          <a:lstStyle/>
          <a:p>
            <a:r>
              <a:rPr lang="en-US" sz="1800" b="0" i="1" dirty="0"/>
              <a:t> </a:t>
            </a:r>
            <a:endParaRPr lang="en-CA" sz="1800" b="0" i="1" dirty="0"/>
          </a:p>
        </p:txBody>
      </p:sp>
      <p:sp>
        <p:nvSpPr>
          <p:cNvPr id="6" name="Text Placeholder 5"/>
          <p:cNvSpPr>
            <a:spLocks noGrp="1"/>
          </p:cNvSpPr>
          <p:nvPr>
            <p:ph type="body" sz="quarter" idx="3"/>
          </p:nvPr>
        </p:nvSpPr>
        <p:spPr/>
        <p:txBody>
          <a:bodyPr/>
          <a:lstStyle/>
          <a:p>
            <a:r>
              <a:rPr lang="en-US" sz="1800" b="0" i="1" dirty="0"/>
              <a:t> </a:t>
            </a:r>
            <a:endParaRPr lang="en-CA" sz="1800" b="0" i="1" dirty="0"/>
          </a:p>
        </p:txBody>
      </p:sp>
      <p:pic>
        <p:nvPicPr>
          <p:cNvPr id="13" name="Content Placeholder 12" descr="invasive exotics 031.jpg"/>
          <p:cNvPicPr>
            <a:picLocks noGrp="1" noChangeAspect="1"/>
          </p:cNvPicPr>
          <p:nvPr>
            <p:ph sz="quarter" idx="4"/>
          </p:nvPr>
        </p:nvPicPr>
        <p:blipFill>
          <a:blip r:embed="rId3" cstate="print"/>
          <a:stretch>
            <a:fillRect/>
          </a:stretch>
        </p:blipFill>
        <p:spPr>
          <a:xfrm>
            <a:off x="4572000" y="1359932"/>
            <a:ext cx="3048000" cy="2286000"/>
          </a:xfrm>
        </p:spPr>
      </p:pic>
      <p:pic>
        <p:nvPicPr>
          <p:cNvPr id="16" name="Content Placeholder 15" descr="invasive exotics 010.jpg"/>
          <p:cNvPicPr>
            <a:picLocks noGrp="1" noChangeAspect="1"/>
          </p:cNvPicPr>
          <p:nvPr>
            <p:ph sz="half" idx="2"/>
          </p:nvPr>
        </p:nvPicPr>
        <p:blipFill>
          <a:blip r:embed="rId4" cstate="print"/>
          <a:stretch>
            <a:fillRect/>
          </a:stretch>
        </p:blipFill>
        <p:spPr>
          <a:xfrm>
            <a:off x="1828800" y="1174988"/>
            <a:ext cx="1991915" cy="2655887"/>
          </a:xfrm>
        </p:spPr>
      </p:pic>
      <p:sp>
        <p:nvSpPr>
          <p:cNvPr id="7" name="TextBox 6"/>
          <p:cNvSpPr txBox="1"/>
          <p:nvPr/>
        </p:nvSpPr>
        <p:spPr>
          <a:xfrm>
            <a:off x="1905000" y="3429000"/>
            <a:ext cx="2057400" cy="369332"/>
          </a:xfrm>
          <a:prstGeom prst="rect">
            <a:avLst/>
          </a:prstGeom>
          <a:noFill/>
        </p:spPr>
        <p:txBody>
          <a:bodyPr wrap="square" rtlCol="0">
            <a:spAutoFit/>
          </a:bodyPr>
          <a:lstStyle/>
          <a:p>
            <a:r>
              <a:rPr lang="en-US" i="1" dirty="0">
                <a:solidFill>
                  <a:schemeClr val="bg1"/>
                </a:solidFill>
                <a:latin typeface="+mn-lt"/>
              </a:rPr>
              <a:t>Purple Loosestrife </a:t>
            </a:r>
            <a:endParaRPr lang="en-CA" i="1" dirty="0">
              <a:solidFill>
                <a:schemeClr val="bg1"/>
              </a:solidFill>
              <a:latin typeface="+mn-lt"/>
            </a:endParaRPr>
          </a:p>
        </p:txBody>
      </p:sp>
      <p:sp>
        <p:nvSpPr>
          <p:cNvPr id="9" name="TextBox 8"/>
          <p:cNvSpPr txBox="1"/>
          <p:nvPr/>
        </p:nvSpPr>
        <p:spPr>
          <a:xfrm>
            <a:off x="4724400" y="3276600"/>
            <a:ext cx="2819400" cy="369332"/>
          </a:xfrm>
          <a:prstGeom prst="rect">
            <a:avLst/>
          </a:prstGeom>
          <a:noFill/>
        </p:spPr>
        <p:txBody>
          <a:bodyPr wrap="square" rtlCol="0">
            <a:spAutoFit/>
          </a:bodyPr>
          <a:lstStyle/>
          <a:p>
            <a:r>
              <a:rPr lang="en-US" i="1" dirty="0">
                <a:solidFill>
                  <a:schemeClr val="bg1"/>
                </a:solidFill>
                <a:latin typeface="+mn-lt"/>
              </a:rPr>
              <a:t>Common Reed (Phragmites)</a:t>
            </a:r>
            <a:endParaRPr lang="en-CA" i="1" dirty="0">
              <a:solidFill>
                <a:schemeClr val="bg1"/>
              </a:solidFill>
              <a:latin typeface="+mn-lt"/>
            </a:endParaRPr>
          </a:p>
        </p:txBody>
      </p:sp>
      <p:pic>
        <p:nvPicPr>
          <p:cNvPr id="10" name="Picture 9" descr="invasive exotics 008.jpg"/>
          <p:cNvPicPr>
            <a:picLocks noChangeAspect="1"/>
          </p:cNvPicPr>
          <p:nvPr/>
        </p:nvPicPr>
        <p:blipFill>
          <a:blip r:embed="rId5" cstate="print"/>
          <a:stretch>
            <a:fillRect/>
          </a:stretch>
        </p:blipFill>
        <p:spPr>
          <a:xfrm>
            <a:off x="990600" y="3962400"/>
            <a:ext cx="3276600" cy="2457450"/>
          </a:xfrm>
          <a:prstGeom prst="rect">
            <a:avLst/>
          </a:prstGeom>
        </p:spPr>
      </p:pic>
      <p:pic>
        <p:nvPicPr>
          <p:cNvPr id="11" name="Picture 10" descr="invasive exotics 014.jpg"/>
          <p:cNvPicPr>
            <a:picLocks noChangeAspect="1"/>
          </p:cNvPicPr>
          <p:nvPr/>
        </p:nvPicPr>
        <p:blipFill>
          <a:blip r:embed="rId6" cstate="print"/>
          <a:stretch>
            <a:fillRect/>
          </a:stretch>
        </p:blipFill>
        <p:spPr>
          <a:xfrm>
            <a:off x="4419600" y="3962400"/>
            <a:ext cx="3276600" cy="2457450"/>
          </a:xfrm>
          <a:prstGeom prst="rect">
            <a:avLst/>
          </a:prstGeom>
        </p:spPr>
      </p:pic>
      <p:sp>
        <p:nvSpPr>
          <p:cNvPr id="12" name="TextBox 11"/>
          <p:cNvSpPr txBox="1"/>
          <p:nvPr/>
        </p:nvSpPr>
        <p:spPr>
          <a:xfrm>
            <a:off x="1981200" y="5943600"/>
            <a:ext cx="2133600" cy="381000"/>
          </a:xfrm>
          <a:prstGeom prst="rect">
            <a:avLst/>
          </a:prstGeom>
          <a:noFill/>
        </p:spPr>
        <p:txBody>
          <a:bodyPr wrap="square" rtlCol="0">
            <a:spAutoFit/>
          </a:bodyPr>
          <a:lstStyle/>
          <a:p>
            <a:r>
              <a:rPr lang="en-US" i="1" dirty="0">
                <a:solidFill>
                  <a:schemeClr val="bg1"/>
                </a:solidFill>
                <a:latin typeface="+mn-lt"/>
              </a:rPr>
              <a:t>Dog-strangling Vine</a:t>
            </a:r>
            <a:endParaRPr lang="en-CA" i="1" dirty="0">
              <a:solidFill>
                <a:schemeClr val="bg1"/>
              </a:solidFill>
              <a:latin typeface="+mn-lt"/>
            </a:endParaRPr>
          </a:p>
        </p:txBody>
      </p:sp>
      <p:sp>
        <p:nvSpPr>
          <p:cNvPr id="14" name="TextBox 13"/>
          <p:cNvSpPr txBox="1"/>
          <p:nvPr/>
        </p:nvSpPr>
        <p:spPr>
          <a:xfrm>
            <a:off x="5867400" y="6019800"/>
            <a:ext cx="1752600" cy="381000"/>
          </a:xfrm>
          <a:prstGeom prst="rect">
            <a:avLst/>
          </a:prstGeom>
          <a:noFill/>
        </p:spPr>
        <p:txBody>
          <a:bodyPr wrap="square" rtlCol="0">
            <a:spAutoFit/>
          </a:bodyPr>
          <a:lstStyle/>
          <a:p>
            <a:r>
              <a:rPr lang="en-US" i="1" dirty="0">
                <a:solidFill>
                  <a:schemeClr val="bg1"/>
                </a:solidFill>
                <a:latin typeface="+mn-lt"/>
              </a:rPr>
              <a:t>Garlic Mustard</a:t>
            </a:r>
            <a:endParaRPr lang="en-CA" i="1" dirty="0">
              <a:solidFill>
                <a:schemeClr val="bg1"/>
              </a:solidFill>
              <a:latin typeface="+mn-lt"/>
            </a:endParaRPr>
          </a:p>
        </p:txBody>
      </p:sp>
    </p:spTree>
  </p:cSld>
  <p:clrMapOvr>
    <a:masterClrMapping/>
  </p:clrMapOvr>
  <p:transition>
    <p:pull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DB80D-C9ED-4590-8226-F6764CABC1AF}"/>
              </a:ext>
            </a:extLst>
          </p:cNvPr>
          <p:cNvSpPr>
            <a:spLocks noGrp="1"/>
          </p:cNvSpPr>
          <p:nvPr>
            <p:ph type="title"/>
          </p:nvPr>
        </p:nvSpPr>
        <p:spPr>
          <a:xfrm>
            <a:off x="530225" y="0"/>
            <a:ext cx="8229600" cy="882657"/>
          </a:xfrm>
        </p:spPr>
        <p:txBody>
          <a:bodyPr>
            <a:normAutofit/>
          </a:bodyPr>
          <a:lstStyle/>
          <a:p>
            <a:r>
              <a:rPr lang="en-CA" sz="3600" b="1" i="1" dirty="0">
                <a:solidFill>
                  <a:schemeClr val="accent1"/>
                </a:solidFill>
              </a:rPr>
              <a:t>The northward spread of ticks </a:t>
            </a:r>
          </a:p>
        </p:txBody>
      </p:sp>
      <p:sp>
        <p:nvSpPr>
          <p:cNvPr id="4" name="Content Placeholder 3">
            <a:extLst>
              <a:ext uri="{FF2B5EF4-FFF2-40B4-BE49-F238E27FC236}">
                <a16:creationId xmlns:a16="http://schemas.microsoft.com/office/drawing/2014/main" id="{163FA4A9-A875-47EF-B8DD-05B91205CCDC}"/>
              </a:ext>
            </a:extLst>
          </p:cNvPr>
          <p:cNvSpPr>
            <a:spLocks noGrp="1"/>
          </p:cNvSpPr>
          <p:nvPr>
            <p:ph sz="half" idx="2"/>
          </p:nvPr>
        </p:nvSpPr>
        <p:spPr>
          <a:xfrm>
            <a:off x="138740" y="631782"/>
            <a:ext cx="4824669" cy="5957260"/>
          </a:xfrm>
        </p:spPr>
        <p:txBody>
          <a:bodyPr>
            <a:normAutofit/>
          </a:bodyPr>
          <a:lstStyle/>
          <a:p>
            <a:pPr marL="0" indent="0">
              <a:buNone/>
            </a:pPr>
            <a:endParaRPr lang="en-CA" sz="1800" dirty="0"/>
          </a:p>
          <a:p>
            <a:endParaRPr lang="en-CA" sz="1800" dirty="0"/>
          </a:p>
          <a:p>
            <a:r>
              <a:rPr lang="en-CA" dirty="0"/>
              <a:t>Linked to earlier springs &amp; longer falls</a:t>
            </a:r>
          </a:p>
          <a:p>
            <a:r>
              <a:rPr lang="en-CA" dirty="0"/>
              <a:t>Also linked to northward spread of deer (reproductive host)</a:t>
            </a:r>
          </a:p>
          <a:p>
            <a:r>
              <a:rPr lang="en-CA" dirty="0"/>
              <a:t>Can carry Lyme disease bacteria   </a:t>
            </a:r>
          </a:p>
          <a:p>
            <a:r>
              <a:rPr lang="en-CA" dirty="0"/>
              <a:t>Lyme disease now in Kawarthas  </a:t>
            </a:r>
          </a:p>
          <a:p>
            <a:r>
              <a:rPr lang="en-CA" dirty="0"/>
              <a:t>Occur in tall grass, brushy areas</a:t>
            </a:r>
          </a:p>
          <a:p>
            <a:endParaRPr lang="en-CA" dirty="0"/>
          </a:p>
          <a:p>
            <a:pPr marL="0" indent="0">
              <a:buNone/>
            </a:pPr>
            <a:endParaRPr lang="en-CA" dirty="0"/>
          </a:p>
          <a:p>
            <a:endParaRPr lang="en-CA" dirty="0"/>
          </a:p>
          <a:p>
            <a:endParaRPr lang="en-CA" dirty="0"/>
          </a:p>
        </p:txBody>
      </p:sp>
      <p:sp>
        <p:nvSpPr>
          <p:cNvPr id="5" name="Text Placeholder 4">
            <a:extLst>
              <a:ext uri="{FF2B5EF4-FFF2-40B4-BE49-F238E27FC236}">
                <a16:creationId xmlns:a16="http://schemas.microsoft.com/office/drawing/2014/main" id="{6A0A0533-1302-4696-A53F-FD0896AFFF9B}"/>
              </a:ext>
            </a:extLst>
          </p:cNvPr>
          <p:cNvSpPr>
            <a:spLocks noGrp="1"/>
          </p:cNvSpPr>
          <p:nvPr>
            <p:ph type="body" sz="quarter" idx="3"/>
          </p:nvPr>
        </p:nvSpPr>
        <p:spPr>
          <a:xfrm>
            <a:off x="4830450" y="5949280"/>
            <a:ext cx="4041775" cy="639762"/>
          </a:xfrm>
        </p:spPr>
        <p:txBody>
          <a:bodyPr>
            <a:normAutofit/>
          </a:bodyPr>
          <a:lstStyle/>
          <a:p>
            <a:r>
              <a:rPr lang="en-CA" dirty="0"/>
              <a:t>         </a:t>
            </a:r>
            <a:r>
              <a:rPr lang="en-CA" sz="2000" b="0" i="1" dirty="0"/>
              <a:t>Black-legged (Deer) Tick </a:t>
            </a:r>
          </a:p>
        </p:txBody>
      </p:sp>
      <p:pic>
        <p:nvPicPr>
          <p:cNvPr id="8" name="Content Placeholder 7">
            <a:extLst>
              <a:ext uri="{FF2B5EF4-FFF2-40B4-BE49-F238E27FC236}">
                <a16:creationId xmlns:a16="http://schemas.microsoft.com/office/drawing/2014/main" id="{0B58B5C2-FC52-4F96-B80E-6F4F9316280F}"/>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p:blipFill>
        <p:spPr>
          <a:xfrm>
            <a:off x="5152987" y="873908"/>
            <a:ext cx="3447056" cy="5321773"/>
          </a:xfrm>
        </p:spPr>
      </p:pic>
    </p:spTree>
    <p:extLst>
      <p:ext uri="{BB962C8B-B14F-4D97-AF65-F5344CB8AC3E}">
        <p14:creationId xmlns:p14="http://schemas.microsoft.com/office/powerpoint/2010/main" val="505426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close up of a map&#10;&#10;Description automatically generated">
            <a:extLst>
              <a:ext uri="{FF2B5EF4-FFF2-40B4-BE49-F238E27FC236}">
                <a16:creationId xmlns:a16="http://schemas.microsoft.com/office/drawing/2014/main" id="{30890114-511C-4C71-A127-DA6F241D3AD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3568" y="404664"/>
            <a:ext cx="7684282" cy="5976664"/>
          </a:xfrm>
          <a:ln w="38100">
            <a:solidFill>
              <a:schemeClr val="accent6">
                <a:lumMod val="75000"/>
              </a:schemeClr>
            </a:solidFill>
          </a:ln>
        </p:spPr>
      </p:pic>
    </p:spTree>
    <p:extLst>
      <p:ext uri="{BB962C8B-B14F-4D97-AF65-F5344CB8AC3E}">
        <p14:creationId xmlns:p14="http://schemas.microsoft.com/office/powerpoint/2010/main" val="1312632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372" y="326206"/>
            <a:ext cx="8219256" cy="942554"/>
          </a:xfrm>
        </p:spPr>
        <p:txBody>
          <a:bodyPr>
            <a:normAutofit fontScale="90000"/>
          </a:bodyPr>
          <a:lstStyle/>
          <a:p>
            <a:r>
              <a:rPr lang="en-US" sz="3200" b="1" i="1" dirty="0">
                <a:solidFill>
                  <a:schemeClr val="accent1"/>
                </a:solidFill>
              </a:rPr>
              <a:t>Moose declining -  Deer expanding north  </a:t>
            </a:r>
            <a:br>
              <a:rPr lang="en-US" sz="3200" dirty="0"/>
            </a:br>
            <a:r>
              <a:rPr lang="en-US" sz="1800" dirty="0"/>
              <a:t> </a:t>
            </a:r>
            <a:br>
              <a:rPr lang="en-US" sz="1800" dirty="0"/>
            </a:br>
            <a:r>
              <a:rPr lang="en-US" sz="1800" dirty="0"/>
              <a:t>  </a:t>
            </a:r>
            <a:endParaRPr lang="en-CA" sz="1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27584" y="1052736"/>
            <a:ext cx="3343220" cy="5015766"/>
          </a:xfrm>
          <a:prstGeom prst="rect">
            <a:avLst/>
          </a:prstGeom>
        </p:spPr>
      </p:pic>
      <p:sp>
        <p:nvSpPr>
          <p:cNvPr id="5" name="TextBox 4"/>
          <p:cNvSpPr txBox="1"/>
          <p:nvPr/>
        </p:nvSpPr>
        <p:spPr>
          <a:xfrm>
            <a:off x="755576" y="6309320"/>
            <a:ext cx="3174504" cy="381000"/>
          </a:xfrm>
          <a:prstGeom prst="rect">
            <a:avLst/>
          </a:prstGeom>
          <a:noFill/>
        </p:spPr>
        <p:txBody>
          <a:bodyPr wrap="square" rtlCol="0">
            <a:spAutoFit/>
          </a:bodyPr>
          <a:lstStyle/>
          <a:p>
            <a:r>
              <a:rPr lang="en-US" dirty="0"/>
              <a:t>        </a:t>
            </a:r>
            <a:r>
              <a:rPr lang="en-US" i="1" dirty="0"/>
              <a:t>Moose – Randy Therrien </a:t>
            </a:r>
            <a:endParaRPr lang="en-CA" i="1" dirty="0"/>
          </a:p>
        </p:txBody>
      </p:sp>
      <p:pic>
        <p:nvPicPr>
          <p:cNvPr id="4" name="Picture 3" descr="A deer standing in the grass&#10;&#10;Description automatically generated">
            <a:extLst>
              <a:ext uri="{FF2B5EF4-FFF2-40B4-BE49-F238E27FC236}">
                <a16:creationId xmlns:a16="http://schemas.microsoft.com/office/drawing/2014/main" id="{109CD97E-9A8B-44E1-A353-9E7A3EDF66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3196" y="1057106"/>
            <a:ext cx="3343220" cy="5017055"/>
          </a:xfrm>
          <a:prstGeom prst="rect">
            <a:avLst/>
          </a:prstGeom>
        </p:spPr>
      </p:pic>
      <p:sp>
        <p:nvSpPr>
          <p:cNvPr id="6" name="TextBox 5">
            <a:extLst>
              <a:ext uri="{FF2B5EF4-FFF2-40B4-BE49-F238E27FC236}">
                <a16:creationId xmlns:a16="http://schemas.microsoft.com/office/drawing/2014/main" id="{47C82A75-A731-47DE-8C92-A20264A27B0C}"/>
              </a:ext>
            </a:extLst>
          </p:cNvPr>
          <p:cNvSpPr txBox="1"/>
          <p:nvPr/>
        </p:nvSpPr>
        <p:spPr>
          <a:xfrm>
            <a:off x="4973196" y="6309320"/>
            <a:ext cx="3590096" cy="369332"/>
          </a:xfrm>
          <a:prstGeom prst="rect">
            <a:avLst/>
          </a:prstGeom>
          <a:noFill/>
        </p:spPr>
        <p:txBody>
          <a:bodyPr wrap="square" rtlCol="0">
            <a:spAutoFit/>
          </a:bodyPr>
          <a:lstStyle/>
          <a:p>
            <a:r>
              <a:rPr lang="en-US" dirty="0"/>
              <a:t>White-tailed Deer – Marina Egressy  </a:t>
            </a:r>
            <a:endParaRPr lang="en-CA" dirty="0"/>
          </a:p>
        </p:txBody>
      </p:sp>
    </p:spTree>
    <p:extLst>
      <p:ext uri="{BB962C8B-B14F-4D97-AF65-F5344CB8AC3E}">
        <p14:creationId xmlns:p14="http://schemas.microsoft.com/office/powerpoint/2010/main" val="2083571596"/>
      </p:ext>
    </p:extLst>
  </p:cSld>
  <p:clrMapOvr>
    <a:masterClrMapping/>
  </p:clrMapOvr>
  <p:transition>
    <p:pull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4072" y="629268"/>
            <a:ext cx="4939868" cy="1286160"/>
          </a:xfrm>
        </p:spPr>
        <p:txBody>
          <a:bodyPr vert="horz" lIns="91440" tIns="45720" rIns="91440" bIns="45720" rtlCol="0" anchor="b">
            <a:normAutofit/>
          </a:bodyPr>
          <a:lstStyle/>
          <a:p>
            <a:pPr>
              <a:lnSpc>
                <a:spcPct val="90000"/>
              </a:lnSpc>
            </a:pPr>
            <a:r>
              <a:rPr lang="en-US" sz="4100" i="1" dirty="0">
                <a:solidFill>
                  <a:schemeClr val="accent1"/>
                </a:solidFill>
              </a:rPr>
              <a:t>Decline in Canada Jays</a:t>
            </a:r>
          </a:p>
        </p:txBody>
      </p:sp>
      <p:sp>
        <p:nvSpPr>
          <p:cNvPr id="3" name="Text Placeholder 2">
            <a:extLst>
              <a:ext uri="{FF2B5EF4-FFF2-40B4-BE49-F238E27FC236}">
                <a16:creationId xmlns:a16="http://schemas.microsoft.com/office/drawing/2014/main" id="{5CFA0B70-2DF2-4777-BE5D-E62E4613A52C}"/>
              </a:ext>
            </a:extLst>
          </p:cNvPr>
          <p:cNvSpPr>
            <a:spLocks noGrp="1"/>
          </p:cNvSpPr>
          <p:nvPr>
            <p:ph type="body" sz="half" idx="2"/>
          </p:nvPr>
        </p:nvSpPr>
        <p:spPr>
          <a:xfrm>
            <a:off x="3724073" y="2438400"/>
            <a:ext cx="4939867" cy="3785419"/>
          </a:xfrm>
        </p:spPr>
        <p:txBody>
          <a:bodyPr vert="horz" lIns="91440" tIns="45720" rIns="91440" bIns="45720" rtlCol="0">
            <a:normAutofit/>
          </a:bodyPr>
          <a:lstStyle/>
          <a:p>
            <a:pPr indent="-228600">
              <a:lnSpc>
                <a:spcPct val="90000"/>
              </a:lnSpc>
              <a:buFont typeface="Arial" panose="020B0604020202020204" pitchFamily="34" charset="0"/>
              <a:buChar char="•"/>
            </a:pPr>
            <a:r>
              <a:rPr lang="en-US" sz="2000" dirty="0"/>
              <a:t>Were common in Petroglyphs, Apsley area </a:t>
            </a:r>
          </a:p>
          <a:p>
            <a:pPr indent="-228600">
              <a:lnSpc>
                <a:spcPct val="90000"/>
              </a:lnSpc>
              <a:buFont typeface="Arial" panose="020B0604020202020204" pitchFamily="34" charset="0"/>
              <a:buChar char="•"/>
            </a:pPr>
            <a:endParaRPr lang="en-US" sz="2000" dirty="0"/>
          </a:p>
          <a:p>
            <a:pPr indent="-228600">
              <a:lnSpc>
                <a:spcPct val="90000"/>
              </a:lnSpc>
              <a:buFont typeface="Arial" panose="020B0604020202020204" pitchFamily="34" charset="0"/>
              <a:buChar char="•"/>
            </a:pPr>
            <a:r>
              <a:rPr lang="en-US" sz="2000" dirty="0"/>
              <a:t>“Hoarders” - cache food in summer &amp; fall  </a:t>
            </a:r>
          </a:p>
          <a:p>
            <a:pPr indent="-228600">
              <a:lnSpc>
                <a:spcPct val="90000"/>
              </a:lnSpc>
              <a:buFont typeface="Arial" panose="020B0604020202020204" pitchFamily="34" charset="0"/>
              <a:buChar char="•"/>
            </a:pPr>
            <a:endParaRPr lang="en-US" sz="2000" dirty="0"/>
          </a:p>
          <a:p>
            <a:pPr indent="-228600">
              <a:lnSpc>
                <a:spcPct val="90000"/>
              </a:lnSpc>
              <a:buFont typeface="Arial" panose="020B0604020202020204" pitchFamily="34" charset="0"/>
              <a:buChar char="•"/>
            </a:pPr>
            <a:r>
              <a:rPr lang="en-US" sz="2000" dirty="0"/>
              <a:t>Warmer fall temperatures spoiling food?  </a:t>
            </a:r>
          </a:p>
          <a:p>
            <a:pPr indent="-228600">
              <a:lnSpc>
                <a:spcPct val="90000"/>
              </a:lnSpc>
              <a:buFont typeface="Arial" panose="020B0604020202020204" pitchFamily="34" charset="0"/>
              <a:buChar char="•"/>
            </a:pPr>
            <a:endParaRPr lang="en-US" sz="2000" dirty="0"/>
          </a:p>
          <a:p>
            <a:pPr indent="-228600">
              <a:lnSpc>
                <a:spcPct val="90000"/>
              </a:lnSpc>
              <a:buFont typeface="Arial" panose="020B0604020202020204" pitchFamily="34" charset="0"/>
              <a:buChar char="•"/>
            </a:pPr>
            <a:r>
              <a:rPr lang="en-US" sz="2000" dirty="0"/>
              <a:t>Late winter nesting success affected?</a:t>
            </a:r>
          </a:p>
          <a:p>
            <a:pPr indent="-228600">
              <a:lnSpc>
                <a:spcPct val="90000"/>
              </a:lnSpc>
              <a:buFont typeface="Arial" panose="020B0604020202020204" pitchFamily="34" charset="0"/>
              <a:buChar char="•"/>
            </a:pPr>
            <a:endParaRPr lang="en-US" sz="2000" dirty="0"/>
          </a:p>
          <a:p>
            <a:pPr indent="-228600">
              <a:lnSpc>
                <a:spcPct val="90000"/>
              </a:lnSpc>
              <a:buFont typeface="Arial" panose="020B0604020202020204" pitchFamily="34" charset="0"/>
              <a:buChar char="•"/>
            </a:pPr>
            <a:endParaRPr lang="en-US" sz="2000" dirty="0"/>
          </a:p>
          <a:p>
            <a:pPr>
              <a:lnSpc>
                <a:spcPct val="90000"/>
              </a:lnSpc>
            </a:pPr>
            <a:r>
              <a:rPr lang="en-US" sz="1600" i="1" dirty="0"/>
              <a:t>Algonquin Park study (Dan Strickland)</a:t>
            </a:r>
          </a:p>
          <a:p>
            <a:pPr indent="-228600">
              <a:lnSpc>
                <a:spcPct val="90000"/>
              </a:lnSpc>
              <a:buFont typeface="Arial" panose="020B0604020202020204" pitchFamily="34" charset="0"/>
              <a:buChar char="•"/>
            </a:pPr>
            <a:endParaRPr lang="en-US" sz="1700" dirty="0"/>
          </a:p>
        </p:txBody>
      </p:sp>
      <p:pic>
        <p:nvPicPr>
          <p:cNvPr id="5" name="Content Placeholder 4" descr="A small white bird perched on a tree branch&#10;&#10;Description automatically generated"/>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9586" r="12820"/>
          <a:stretch/>
        </p:blipFill>
        <p:spPr>
          <a:xfrm>
            <a:off x="20" y="10"/>
            <a:ext cx="3476673"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AF887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13242" y="173229"/>
            <a:ext cx="8229600" cy="1020762"/>
          </a:xfrm>
        </p:spPr>
        <p:txBody>
          <a:bodyPr>
            <a:normAutofit fontScale="90000"/>
          </a:bodyPr>
          <a:lstStyle/>
          <a:p>
            <a:r>
              <a:rPr lang="en-US" sz="3200" b="1" i="1" dirty="0">
                <a:solidFill>
                  <a:schemeClr val="accent1"/>
                </a:solidFill>
              </a:rPr>
              <a:t>Monarch butterfly decline  </a:t>
            </a:r>
            <a:br>
              <a:rPr lang="en-US" sz="3200" dirty="0"/>
            </a:br>
            <a:r>
              <a:rPr lang="en-US" sz="3200" dirty="0"/>
              <a:t>  </a:t>
            </a:r>
            <a:endParaRPr lang="en-CA" sz="3200" dirty="0"/>
          </a:p>
        </p:txBody>
      </p:sp>
      <p:sp>
        <p:nvSpPr>
          <p:cNvPr id="12" name="Text Placeholder 11"/>
          <p:cNvSpPr>
            <a:spLocks noGrp="1"/>
          </p:cNvSpPr>
          <p:nvPr>
            <p:ph type="body" idx="1"/>
          </p:nvPr>
        </p:nvSpPr>
        <p:spPr>
          <a:xfrm>
            <a:off x="395536" y="-459432"/>
            <a:ext cx="4040188" cy="4829274"/>
          </a:xfrm>
        </p:spPr>
        <p:txBody>
          <a:bodyPr/>
          <a:lstStyle/>
          <a:p>
            <a:endParaRPr lang="en-US" sz="1800" b="0" i="1" dirty="0"/>
          </a:p>
          <a:p>
            <a:endParaRPr lang="en-US" sz="1800" b="0" dirty="0"/>
          </a:p>
          <a:p>
            <a:endParaRPr lang="en-US" sz="1800" b="0" dirty="0"/>
          </a:p>
          <a:p>
            <a:pPr marL="285750" indent="-285750">
              <a:buFont typeface="Arial" panose="020B0604020202020204" pitchFamily="34" charset="0"/>
              <a:buChar char="•"/>
            </a:pPr>
            <a:r>
              <a:rPr lang="en-US" sz="1800" b="0" dirty="0"/>
              <a:t>Drought and intense heat during migration </a:t>
            </a:r>
          </a:p>
          <a:p>
            <a:pPr marL="285750" indent="-285750">
              <a:buFont typeface="Arial" panose="020B0604020202020204" pitchFamily="34" charset="0"/>
              <a:buChar char="•"/>
            </a:pPr>
            <a:r>
              <a:rPr lang="en-US" sz="1800" b="0" dirty="0"/>
              <a:t>Winter storms on Mexican wintering grounds</a:t>
            </a:r>
          </a:p>
          <a:p>
            <a:pPr marL="285750" indent="-285750">
              <a:buFont typeface="Arial" panose="020B0604020202020204" pitchFamily="34" charset="0"/>
              <a:buChar char="•"/>
            </a:pPr>
            <a:r>
              <a:rPr lang="en-US" sz="1800" b="0" dirty="0"/>
              <a:t>Warming threatening fir trees </a:t>
            </a:r>
          </a:p>
          <a:p>
            <a:pPr marL="285750" indent="-285750">
              <a:buFont typeface="Arial" panose="020B0604020202020204" pitchFamily="34" charset="0"/>
              <a:buChar char="•"/>
            </a:pPr>
            <a:r>
              <a:rPr lang="en-US" sz="1800" b="0" dirty="0"/>
              <a:t>Warming disrupting diapause </a:t>
            </a:r>
          </a:p>
          <a:p>
            <a:endParaRPr lang="en-US" sz="1800" b="0" dirty="0"/>
          </a:p>
          <a:p>
            <a:endParaRPr lang="en-US" sz="1800" b="0" dirty="0"/>
          </a:p>
          <a:p>
            <a:endParaRPr lang="en-US" sz="1800" b="0" dirty="0"/>
          </a:p>
          <a:p>
            <a:endParaRPr lang="en-US" sz="1800" b="0" dirty="0"/>
          </a:p>
          <a:p>
            <a:endParaRPr lang="en-CA" sz="1800" b="0" i="1" dirty="0"/>
          </a:p>
        </p:txBody>
      </p:sp>
      <p:pic>
        <p:nvPicPr>
          <p:cNvPr id="15" name="Content Placeholder 14"/>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3101" y="3351097"/>
            <a:ext cx="4117742" cy="3088307"/>
          </a:xfrm>
          <a:scene3d>
            <a:camera prst="orthographicFront">
              <a:rot lat="0" lon="21299999" rev="0"/>
            </a:camera>
            <a:lightRig rig="threePt" dir="t"/>
          </a:scene3d>
        </p:spPr>
      </p:pic>
      <p:pic>
        <p:nvPicPr>
          <p:cNvPr id="11" name="Content Placeholder 10" descr="DSCN6184 MONARCH BUTTERFLY.JPG"/>
          <p:cNvPicPr>
            <a:picLocks noGrp="1" noChangeAspect="1"/>
          </p:cNvPicPr>
          <p:nvPr>
            <p:ph sz="half" idx="2"/>
          </p:nvPr>
        </p:nvPicPr>
        <p:blipFill>
          <a:blip r:embed="rId4" cstate="print"/>
          <a:stretch>
            <a:fillRect/>
          </a:stretch>
        </p:blipFill>
        <p:spPr>
          <a:xfrm>
            <a:off x="4975188" y="1295400"/>
            <a:ext cx="3083544" cy="4111394"/>
          </a:xfrm>
        </p:spPr>
      </p:pic>
      <p:sp>
        <p:nvSpPr>
          <p:cNvPr id="8" name="TextBox 7"/>
          <p:cNvSpPr txBox="1"/>
          <p:nvPr/>
        </p:nvSpPr>
        <p:spPr>
          <a:xfrm>
            <a:off x="6012160" y="5506144"/>
            <a:ext cx="1295400" cy="1077218"/>
          </a:xfrm>
          <a:prstGeom prst="rect">
            <a:avLst/>
          </a:prstGeom>
          <a:noFill/>
        </p:spPr>
        <p:txBody>
          <a:bodyPr wrap="square" rtlCol="0">
            <a:spAutoFit/>
          </a:bodyPr>
          <a:lstStyle/>
          <a:p>
            <a:r>
              <a:rPr lang="en-US" sz="1600" i="1" dirty="0">
                <a:latin typeface="+mn-lt"/>
              </a:rPr>
              <a:t>Photo from Mexican wintering grounds  </a:t>
            </a:r>
            <a:endParaRPr lang="en-CA" sz="1600" i="1" dirty="0">
              <a:latin typeface="+mn-lt"/>
            </a:endParaRPr>
          </a:p>
        </p:txBody>
      </p:sp>
    </p:spTree>
  </p:cSld>
  <p:clrMapOvr>
    <a:masterClrMapping/>
  </p:clrMapOvr>
  <p:transition>
    <p:pull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3820</TotalTime>
  <Words>1387</Words>
  <Application>Microsoft Office PowerPoint</Application>
  <PresentationFormat>On-screen Show (4:3)</PresentationFormat>
  <Paragraphs>195</Paragraphs>
  <Slides>15</Slides>
  <Notes>15</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15</vt:i4>
      </vt:variant>
    </vt:vector>
  </HeadingPairs>
  <TitlesOfParts>
    <vt:vector size="22" baseType="lpstr">
      <vt:lpstr>Arial</vt:lpstr>
      <vt:lpstr>Calibri</vt:lpstr>
      <vt:lpstr>Office Theme</vt:lpstr>
      <vt:lpstr>2_Office Theme</vt:lpstr>
      <vt:lpstr>3_Office Theme</vt:lpstr>
      <vt:lpstr>4_Office Theme</vt:lpstr>
      <vt:lpstr>7_Office Theme</vt:lpstr>
      <vt:lpstr>                   Flowering dates are changing        </vt:lpstr>
      <vt:lpstr>Earlier and more abundant  pollen  </vt:lpstr>
      <vt:lpstr> Thriving Poison Ivy and Ragweed     Higher CO2 levels in the atmosphere may explain increase in size and abundance </vt:lpstr>
      <vt:lpstr>          A marked increase in invasive plants   </vt:lpstr>
      <vt:lpstr>The northward spread of ticks </vt:lpstr>
      <vt:lpstr>PowerPoint Presentation</vt:lpstr>
      <vt:lpstr>Moose declining -  Deer expanding north       </vt:lpstr>
      <vt:lpstr>Decline in Canada Jays</vt:lpstr>
      <vt:lpstr>Monarch butterfly decline     </vt:lpstr>
      <vt:lpstr>Where are all the bugs? </vt:lpstr>
      <vt:lpstr>Bumble bees – a troubling silence</vt:lpstr>
      <vt:lpstr>  Warmer falls = delayed colour change in leaves     </vt:lpstr>
      <vt:lpstr>     Extreme weather  </vt:lpstr>
      <vt:lpstr>   What about the recent winters of extreme cold?     </vt:lpstr>
      <vt:lpstr>Warming Arctic = weakened jet stream?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Climate Change in the Kawarthas A naturalist’s perspective January 29, 2020  -  Peterborough County Stewardship   </dc:title>
  <dc:creator>drew monkman</dc:creator>
  <cp:lastModifiedBy>drew monkman</cp:lastModifiedBy>
  <cp:revision>127</cp:revision>
  <dcterms:created xsi:type="dcterms:W3CDTF">2020-01-29T13:12:48Z</dcterms:created>
  <dcterms:modified xsi:type="dcterms:W3CDTF">2020-02-02T20:47:55Z</dcterms:modified>
</cp:coreProperties>
</file>