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4" d="100"/>
          <a:sy n="84" d="100"/>
        </p:scale>
        <p:origin x="-90" y="-5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58473-B3ED-4184-84CB-1EF8B5E495EF}" type="datetimeFigureOut">
              <a:rPr lang="en-CA" smtClean="0"/>
              <a:pPr/>
              <a:t>2017-12-12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45A57-2C92-4869-895B-E90233D64804}"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10</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12</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13</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smtClean="0">
                <a:solidFill>
                  <a:schemeClr val="tx1"/>
                </a:solidFill>
                <a:latin typeface="+mn-lt"/>
                <a:ea typeface="+mn-ea"/>
                <a:cs typeface="+mn-cs"/>
              </a:rPr>
              <a:t>The Innocence of Ice</a:t>
            </a:r>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Jamie </a:t>
            </a:r>
            <a:r>
              <a:rPr lang="en-CA" sz="1200" kern="1200" dirty="0" err="1" smtClean="0">
                <a:solidFill>
                  <a:schemeClr val="tx1"/>
                </a:solidFill>
                <a:latin typeface="+mn-lt"/>
                <a:ea typeface="+mn-ea"/>
                <a:cs typeface="+mn-cs"/>
              </a:rPr>
              <a:t>Sweitzer</a:t>
            </a:r>
            <a:r>
              <a:rPr lang="en-CA" sz="1200" kern="1200" dirty="0" smtClean="0">
                <a:solidFill>
                  <a:schemeClr val="tx1"/>
                </a:solidFill>
                <a:latin typeface="+mn-lt"/>
                <a:ea typeface="+mn-ea"/>
                <a:cs typeface="+mn-cs"/>
              </a:rPr>
              <a:t> </a:t>
            </a:r>
            <a:r>
              <a:rPr lang="en-CA" sz="1200" kern="1200" dirty="0" err="1" smtClean="0">
                <a:solidFill>
                  <a:schemeClr val="tx1"/>
                </a:solidFill>
                <a:latin typeface="+mn-lt"/>
                <a:ea typeface="+mn-ea"/>
                <a:cs typeface="+mn-cs"/>
              </a:rPr>
              <a:t>Brandstadter</a:t>
            </a:r>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Pennsylvania</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Spirals of smoke rose up to meet the clouds each time we exhaled, and the sunlight glistened in the beads of sweat that our bodies had expelled despite the cold temperature. There was laughter; there was always the over-arching dome of innocence, isolation, and fulfillment that came from a winter’s day on our grandmother’s pond.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The ritual had survived for generations. We were kids playing hockey; we had makeshift goals, hammered-together pieces of plywood or soup boxes that were found in the third floor of the barn; we had hand-me-down skates that had been laced and re-laced since the early 1950s; we had hand-me-down sticks that were held to-</a:t>
            </a:r>
            <a:r>
              <a:rPr lang="en-CA" sz="1200" kern="1200" dirty="0" err="1" smtClean="0">
                <a:solidFill>
                  <a:schemeClr val="tx1"/>
                </a:solidFill>
                <a:latin typeface="+mn-lt"/>
                <a:ea typeface="+mn-ea"/>
                <a:cs typeface="+mn-cs"/>
              </a:rPr>
              <a:t>gether</a:t>
            </a:r>
            <a:r>
              <a:rPr lang="en-CA" sz="1200" kern="1200" dirty="0" smtClean="0">
                <a:solidFill>
                  <a:schemeClr val="tx1"/>
                </a:solidFill>
                <a:latin typeface="+mn-lt"/>
                <a:ea typeface="+mn-ea"/>
                <a:cs typeface="+mn-cs"/>
              </a:rPr>
              <a:t> by electrical tape and twine; we had </a:t>
            </a:r>
            <a:r>
              <a:rPr lang="en-CA" sz="1200" kern="1200" dirty="0" err="1" smtClean="0">
                <a:solidFill>
                  <a:schemeClr val="tx1"/>
                </a:solidFill>
                <a:latin typeface="+mn-lt"/>
                <a:ea typeface="+mn-ea"/>
                <a:cs typeface="+mn-cs"/>
              </a:rPr>
              <a:t>Carhartt</a:t>
            </a:r>
            <a:r>
              <a:rPr lang="en-CA" sz="1200" kern="1200" dirty="0" smtClean="0">
                <a:solidFill>
                  <a:schemeClr val="tx1"/>
                </a:solidFill>
                <a:latin typeface="+mn-lt"/>
                <a:ea typeface="+mn-ea"/>
                <a:cs typeface="+mn-cs"/>
              </a:rPr>
              <a:t> jackets and retro earmuffs. But we were champions.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Many of the best games were played by the glow of the dusk-to-dawn light whose consistent, unconditional love was powered by coal birthed in that same Pennsylvania valley, or the valley over. On other nights, all we needed was the light of the moon and stars. On the ice, time itself seemed suspended, as seven-year-olds became aggressive, agile left-wingers, and forty-</a:t>
            </a:r>
            <a:r>
              <a:rPr lang="en-CA" sz="1200" kern="1200" dirty="0" err="1" smtClean="0">
                <a:solidFill>
                  <a:schemeClr val="tx1"/>
                </a:solidFill>
                <a:latin typeface="+mn-lt"/>
                <a:ea typeface="+mn-ea"/>
                <a:cs typeface="+mn-cs"/>
              </a:rPr>
              <a:t>somethings</a:t>
            </a:r>
            <a:r>
              <a:rPr lang="en-CA" sz="1200" kern="1200" dirty="0" smtClean="0">
                <a:solidFill>
                  <a:schemeClr val="tx1"/>
                </a:solidFill>
                <a:latin typeface="+mn-lt"/>
                <a:ea typeface="+mn-ea"/>
                <a:cs typeface="+mn-cs"/>
              </a:rPr>
              <a:t> became children once again.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Today, though, the innocence of the ice has not been preserved; time </a:t>
            </a:r>
            <a:r>
              <a:rPr lang="en-CA" sz="1200" b="1" kern="1200" dirty="0" smtClean="0">
                <a:solidFill>
                  <a:schemeClr val="tx1"/>
                </a:solidFill>
                <a:latin typeface="+mn-lt"/>
                <a:ea typeface="+mn-ea"/>
                <a:cs typeface="+mn-cs"/>
              </a:rPr>
              <a:t>and a change never known before </a:t>
            </a:r>
            <a:r>
              <a:rPr lang="en-CA" sz="1200" kern="1200" dirty="0" smtClean="0">
                <a:solidFill>
                  <a:schemeClr val="tx1"/>
                </a:solidFill>
                <a:latin typeface="+mn-lt"/>
                <a:ea typeface="+mn-ea"/>
                <a:cs typeface="+mn-cs"/>
              </a:rPr>
              <a:t>have depleted this archaic wonder. It has been years since a skate has touched the ice or a slap shot has hammered into the back of the plywood goals. College, work, or distance have not ended this family tradition, but something of a more menacing nature has—an unfamiliar, unnatural force. We have melted the ice. We have forfeited our own hockey games. The rest of the world has stood up, stolen the limelight, and thrown its arms up in a cruel victory against what once was.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I dread the drive into the wintry valley, with little snow and a half-submerged makeshift goal. I dread the sight of dusty skates hanging on the cement basement wall. I dread the sense that we </a:t>
            </a:r>
          </a:p>
          <a:p>
            <a:r>
              <a:rPr lang="en-CA" sz="1200" kern="1200" dirty="0" smtClean="0">
                <a:solidFill>
                  <a:schemeClr val="tx1"/>
                </a:solidFill>
                <a:latin typeface="+mn-lt"/>
                <a:ea typeface="+mn-ea"/>
                <a:cs typeface="+mn-cs"/>
              </a:rPr>
              <a:t>are forgetting what we once shared, and we are becoming victims of experience. I dread the fact that all I will have to tell my sisters’ children, my children, will be tales of a frozen hockey rink where championships were won, where time stood still, and where love existed solely. </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15</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16</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4</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6</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Weather </a:t>
            </a:r>
            <a:r>
              <a:rPr lang="en-CA" sz="1200" kern="1200" dirty="0" err="1" smtClean="0">
                <a:solidFill>
                  <a:schemeClr val="tx1"/>
                </a:solidFill>
                <a:latin typeface="+mn-lt"/>
                <a:ea typeface="+mn-ea"/>
                <a:cs typeface="+mn-cs"/>
              </a:rPr>
              <a:t>Weirding</a:t>
            </a:r>
            <a:r>
              <a:rPr lang="en-CA" sz="1200" kern="1200" dirty="0" smtClean="0">
                <a:solidFill>
                  <a:schemeClr val="tx1"/>
                </a:solidFill>
                <a:latin typeface="+mn-lt"/>
                <a:ea typeface="+mn-ea"/>
                <a:cs typeface="+mn-cs"/>
              </a:rPr>
              <a:t>, 2012</a:t>
            </a:r>
          </a:p>
          <a:p>
            <a:r>
              <a:rPr lang="en-CA" sz="1200" kern="1200" dirty="0" smtClean="0">
                <a:solidFill>
                  <a:schemeClr val="tx1"/>
                </a:solidFill>
                <a:latin typeface="+mn-lt"/>
                <a:ea typeface="+mn-ea"/>
                <a:cs typeface="+mn-cs"/>
              </a:rPr>
              <a:t>Barbara Crooker, </a:t>
            </a:r>
          </a:p>
          <a:p>
            <a:r>
              <a:rPr lang="en-CA" sz="1200" kern="1200" dirty="0" smtClean="0">
                <a:solidFill>
                  <a:schemeClr val="tx1"/>
                </a:solidFill>
                <a:latin typeface="+mn-lt"/>
                <a:ea typeface="+mn-ea"/>
                <a:cs typeface="+mn-cs"/>
              </a:rPr>
              <a:t>Pennsylvania</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An odd spring, crocuses blooming</a:t>
            </a:r>
          </a:p>
          <a:p>
            <a:r>
              <a:rPr lang="en-CA" sz="1200" kern="1200" dirty="0" smtClean="0">
                <a:solidFill>
                  <a:schemeClr val="tx1"/>
                </a:solidFill>
                <a:latin typeface="+mn-lt"/>
                <a:ea typeface="+mn-ea"/>
                <a:cs typeface="+mn-cs"/>
              </a:rPr>
              <a:t>alongside tulips. Bluebirds, confused,</a:t>
            </a:r>
          </a:p>
          <a:p>
            <a:r>
              <a:rPr lang="en-CA" sz="1200" kern="1200" dirty="0" smtClean="0">
                <a:solidFill>
                  <a:schemeClr val="tx1"/>
                </a:solidFill>
                <a:latin typeface="+mn-lt"/>
                <a:ea typeface="+mn-ea"/>
                <a:cs typeface="+mn-cs"/>
              </a:rPr>
              <a:t>go back to sky. In March alone, fifteen</a:t>
            </a:r>
          </a:p>
          <a:p>
            <a:r>
              <a:rPr lang="en-CA" sz="1200" kern="1200" dirty="0" smtClean="0">
                <a:solidFill>
                  <a:schemeClr val="tx1"/>
                </a:solidFill>
                <a:latin typeface="+mn-lt"/>
                <a:ea typeface="+mn-ea"/>
                <a:cs typeface="+mn-cs"/>
              </a:rPr>
              <a:t>thousand heat records broken. Each breeze</a:t>
            </a:r>
          </a:p>
          <a:p>
            <a:r>
              <a:rPr lang="en-CA" sz="1200" kern="1200" dirty="0" smtClean="0">
                <a:solidFill>
                  <a:schemeClr val="tx1"/>
                </a:solidFill>
                <a:latin typeface="+mn-lt"/>
                <a:ea typeface="+mn-ea"/>
                <a:cs typeface="+mn-cs"/>
              </a:rPr>
              <a:t>wafts apocalypse. Colorado blazes</a:t>
            </a:r>
          </a:p>
          <a:p>
            <a:r>
              <a:rPr lang="en-CA" sz="1200" kern="1200" dirty="0" smtClean="0">
                <a:solidFill>
                  <a:schemeClr val="tx1"/>
                </a:solidFill>
                <a:latin typeface="+mn-lt"/>
                <a:ea typeface="+mn-ea"/>
                <a:cs typeface="+mn-cs"/>
              </a:rPr>
              <a:t>up in flames. July’s transposed</a:t>
            </a:r>
          </a:p>
          <a:p>
            <a:r>
              <a:rPr lang="en-CA" sz="1200" kern="1200" dirty="0" smtClean="0">
                <a:solidFill>
                  <a:schemeClr val="tx1"/>
                </a:solidFill>
                <a:latin typeface="+mn-lt"/>
                <a:ea typeface="+mn-ea"/>
                <a:cs typeface="+mn-cs"/>
              </a:rPr>
              <a:t>with August; peaches and corn</a:t>
            </a:r>
          </a:p>
          <a:p>
            <a:r>
              <a:rPr lang="en-CA" sz="1200" kern="1200" dirty="0" smtClean="0">
                <a:solidFill>
                  <a:schemeClr val="tx1"/>
                </a:solidFill>
                <a:latin typeface="+mn-lt"/>
                <a:ea typeface="+mn-ea"/>
                <a:cs typeface="+mn-cs"/>
              </a:rPr>
              <a:t>a full month early. A string of days</a:t>
            </a:r>
          </a:p>
          <a:p>
            <a:r>
              <a:rPr lang="en-CA" sz="1200" kern="1200" dirty="0" smtClean="0">
                <a:solidFill>
                  <a:schemeClr val="tx1"/>
                </a:solidFill>
                <a:latin typeface="+mn-lt"/>
                <a:ea typeface="+mn-ea"/>
                <a:cs typeface="+mn-cs"/>
              </a:rPr>
              <a:t>over 100°, a rope of malignant pearls.</a:t>
            </a:r>
          </a:p>
          <a:p>
            <a:r>
              <a:rPr lang="en-CA" sz="1200" kern="1200" dirty="0" smtClean="0">
                <a:solidFill>
                  <a:schemeClr val="tx1"/>
                </a:solidFill>
                <a:latin typeface="+mn-lt"/>
                <a:ea typeface="+mn-ea"/>
                <a:cs typeface="+mn-cs"/>
              </a:rPr>
              <a:t>Katydids kick up their cadence, </a:t>
            </a:r>
          </a:p>
          <a:p>
            <a:r>
              <a:rPr lang="en-CA" sz="1200" kern="1200" dirty="0" smtClean="0">
                <a:solidFill>
                  <a:schemeClr val="tx1"/>
                </a:solidFill>
                <a:latin typeface="+mn-lt"/>
                <a:ea typeface="+mn-ea"/>
                <a:cs typeface="+mn-cs"/>
              </a:rPr>
              <a:t>did not,</a:t>
            </a:r>
          </a:p>
          <a:p>
            <a:r>
              <a:rPr lang="en-CA" sz="1200" kern="1200" dirty="0" smtClean="0">
                <a:solidFill>
                  <a:schemeClr val="tx1"/>
                </a:solidFill>
                <a:latin typeface="+mn-lt"/>
                <a:ea typeface="+mn-ea"/>
                <a:cs typeface="+mn-cs"/>
              </a:rPr>
              <a:t>did too</a:t>
            </a:r>
          </a:p>
          <a:p>
            <a:r>
              <a:rPr lang="en-CA" sz="1200" kern="1200" dirty="0" smtClean="0">
                <a:solidFill>
                  <a:schemeClr val="tx1"/>
                </a:solidFill>
                <a:latin typeface="+mn-lt"/>
                <a:ea typeface="+mn-ea"/>
                <a:cs typeface="+mn-cs"/>
              </a:rPr>
              <a:t>in the heat of the furnace.</a:t>
            </a:r>
          </a:p>
          <a:p>
            <a:r>
              <a:rPr lang="en-CA" sz="1200" kern="1200" dirty="0" smtClean="0">
                <a:solidFill>
                  <a:schemeClr val="tx1"/>
                </a:solidFill>
                <a:latin typeface="+mn-lt"/>
                <a:ea typeface="+mn-ea"/>
                <a:cs typeface="+mn-cs"/>
              </a:rPr>
              <a:t>This used to mean six weeks to frost;</a:t>
            </a:r>
          </a:p>
          <a:p>
            <a:r>
              <a:rPr lang="en-CA" sz="1200" kern="1200" dirty="0" smtClean="0">
                <a:solidFill>
                  <a:schemeClr val="tx1"/>
                </a:solidFill>
                <a:latin typeface="+mn-lt"/>
                <a:ea typeface="+mn-ea"/>
                <a:cs typeface="+mn-cs"/>
              </a:rPr>
              <a:t>not now. The Des Moines River </a:t>
            </a:r>
          </a:p>
          <a:p>
            <a:r>
              <a:rPr lang="en-CA" sz="1200" kern="1200" dirty="0" smtClean="0">
                <a:solidFill>
                  <a:schemeClr val="tx1"/>
                </a:solidFill>
                <a:latin typeface="+mn-lt"/>
                <a:ea typeface="+mn-ea"/>
                <a:cs typeface="+mn-cs"/>
              </a:rPr>
              <a:t>reaches 97°, thousands of fish</a:t>
            </a:r>
          </a:p>
          <a:p>
            <a:r>
              <a:rPr lang="en-CA" sz="1200" kern="1200" dirty="0" smtClean="0">
                <a:solidFill>
                  <a:schemeClr val="tx1"/>
                </a:solidFill>
                <a:latin typeface="+mn-lt"/>
                <a:ea typeface="+mn-ea"/>
                <a:cs typeface="+mn-cs"/>
              </a:rPr>
              <a:t>turn belly up. The Mississippi shrinks,</a:t>
            </a:r>
          </a:p>
          <a:p>
            <a:r>
              <a:rPr lang="en-CA" sz="1200" kern="1200" dirty="0" smtClean="0">
                <a:solidFill>
                  <a:schemeClr val="tx1"/>
                </a:solidFill>
                <a:latin typeface="+mn-lt"/>
                <a:ea typeface="+mn-ea"/>
                <a:cs typeface="+mn-cs"/>
              </a:rPr>
              <a:t>loses shipping lanes. Sea water’s</a:t>
            </a:r>
          </a:p>
          <a:p>
            <a:r>
              <a:rPr lang="en-CA" sz="1200" kern="1200" dirty="0" smtClean="0">
                <a:solidFill>
                  <a:schemeClr val="tx1"/>
                </a:solidFill>
                <a:latin typeface="+mn-lt"/>
                <a:ea typeface="+mn-ea"/>
                <a:cs typeface="+mn-cs"/>
              </a:rPr>
              <a:t>too warm for nuclear power. Two months</a:t>
            </a:r>
          </a:p>
          <a:p>
            <a:r>
              <a:rPr lang="en-CA" sz="1200" kern="1200" dirty="0" smtClean="0">
                <a:solidFill>
                  <a:schemeClr val="tx1"/>
                </a:solidFill>
                <a:latin typeface="+mn-lt"/>
                <a:ea typeface="+mn-ea"/>
                <a:cs typeface="+mn-cs"/>
              </a:rPr>
              <a:t>early, chrysanthemums explode in August—</a:t>
            </a:r>
          </a:p>
          <a:p>
            <a:r>
              <a:rPr lang="en-CA" sz="1200" kern="1200" dirty="0" smtClean="0">
                <a:solidFill>
                  <a:schemeClr val="tx1"/>
                </a:solidFill>
                <a:latin typeface="+mn-lt"/>
                <a:ea typeface="+mn-ea"/>
                <a:cs typeface="+mn-cs"/>
              </a:rPr>
              <a:t>blood red, chrome yellow, rust orange. </a:t>
            </a:r>
          </a:p>
          <a:p>
            <a:r>
              <a:rPr lang="en-CA" sz="1200" kern="1200" dirty="0" smtClean="0">
                <a:solidFill>
                  <a:schemeClr val="tx1"/>
                </a:solidFill>
                <a:latin typeface="+mn-lt"/>
                <a:ea typeface="+mn-ea"/>
                <a:cs typeface="+mn-cs"/>
              </a:rPr>
              <a:t>And then, in October, barreling up</a:t>
            </a:r>
          </a:p>
          <a:p>
            <a:r>
              <a:rPr lang="en-CA" sz="1200" kern="1200" dirty="0" smtClean="0">
                <a:solidFill>
                  <a:schemeClr val="tx1"/>
                </a:solidFill>
                <a:latin typeface="+mn-lt"/>
                <a:ea typeface="+mn-ea"/>
                <a:cs typeface="+mn-cs"/>
              </a:rPr>
              <a:t>from the tropics, mating with a nor’easter:</a:t>
            </a:r>
          </a:p>
          <a:p>
            <a:r>
              <a:rPr lang="en-CA" sz="1200" kern="1200" dirty="0" smtClean="0">
                <a:solidFill>
                  <a:schemeClr val="tx1"/>
                </a:solidFill>
                <a:latin typeface="+mn-lt"/>
                <a:ea typeface="+mn-ea"/>
                <a:cs typeface="+mn-cs"/>
              </a:rPr>
              <a:t>Sandy. And what comes next?</a:t>
            </a:r>
          </a:p>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7</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In 2012, due to an abnormally early and hot spring and summer, the butterflies got too far north, too early, and they dispersed through a lot of places where there wasn't any milkweed, which pushed the population numbers downward, explained Taylor.</a:t>
            </a:r>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27293-603A-4B09-94E1-9F39ED44BFAB}" type="datetimeFigureOut">
              <a:rPr lang="en-CA" smtClean="0"/>
              <a:pPr/>
              <a:t>2017-12-12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8B13247-B032-4207-83C5-703094DD437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27293-603A-4B09-94E1-9F39ED44BFAB}" type="datetimeFigureOut">
              <a:rPr lang="en-CA" smtClean="0"/>
              <a:pPr/>
              <a:t>2017-12-12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13247-B032-4207-83C5-703094DD437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28600"/>
            <a:ext cx="8229600" cy="1328192"/>
          </a:xfrm>
        </p:spPr>
        <p:txBody>
          <a:bodyPr>
            <a:normAutofit fontScale="90000"/>
          </a:bodyPr>
          <a:lstStyle/>
          <a:p>
            <a:pPr>
              <a:defRPr/>
            </a:pPr>
            <a:r>
              <a:rPr lang="en-US" b="1" dirty="0" smtClean="0">
                <a:solidFill>
                  <a:schemeClr val="accent1">
                    <a:lumMod val="75000"/>
                  </a:schemeClr>
                </a:solidFill>
              </a:rPr>
              <a:t> </a:t>
            </a:r>
            <a:br>
              <a:rPr lang="en-US" b="1" dirty="0" smtClean="0">
                <a:solidFill>
                  <a:schemeClr val="accent1">
                    <a:lumMod val="75000"/>
                  </a:schemeClr>
                </a:solidFill>
              </a:rPr>
            </a:br>
            <a:r>
              <a:rPr lang="en-US" sz="3600" b="1" dirty="0" smtClean="0">
                <a:solidFill>
                  <a:schemeClr val="accent3">
                    <a:lumMod val="50000"/>
                  </a:schemeClr>
                </a:solidFill>
              </a:rPr>
              <a:t> Climate Change in the Kawarthas </a:t>
            </a:r>
            <a:br>
              <a:rPr lang="en-US" sz="3600" b="1" dirty="0" smtClean="0">
                <a:solidFill>
                  <a:schemeClr val="accent3">
                    <a:lumMod val="50000"/>
                  </a:schemeClr>
                </a:solidFill>
              </a:rPr>
            </a:br>
            <a:r>
              <a:rPr lang="en-US" sz="2700" b="1" i="1" dirty="0" smtClean="0">
                <a:solidFill>
                  <a:schemeClr val="accent3">
                    <a:lumMod val="50000"/>
                  </a:schemeClr>
                </a:solidFill>
              </a:rPr>
              <a:t>Updated December 2017– </a:t>
            </a:r>
            <a:r>
              <a:rPr lang="en-US" sz="2700" b="1" i="1" dirty="0" smtClean="0">
                <a:solidFill>
                  <a:schemeClr val="accent3">
                    <a:lumMod val="50000"/>
                  </a:schemeClr>
                </a:solidFill>
              </a:rPr>
              <a:t>Part 2 </a:t>
            </a:r>
            <a:r>
              <a:rPr lang="en-US" sz="3600" b="1" dirty="0" smtClean="0">
                <a:solidFill>
                  <a:schemeClr val="accent2"/>
                </a:solidFill>
              </a:rPr>
              <a:t/>
            </a:r>
            <a:br>
              <a:rPr lang="en-US" sz="3600" b="1" dirty="0" smtClean="0">
                <a:solidFill>
                  <a:schemeClr val="accent2"/>
                </a:solidFill>
              </a:rPr>
            </a:br>
            <a:endParaRPr lang="en-CA" sz="3600" b="1" dirty="0" smtClean="0">
              <a:solidFill>
                <a:schemeClr val="accent2"/>
              </a:solidFill>
            </a:endParaRPr>
          </a:p>
        </p:txBody>
      </p:sp>
      <p:pic>
        <p:nvPicPr>
          <p:cNvPr id="4" name="Content Placeholder 3" descr="Tim Dyson June sunset - Examiner 2.jpg"/>
          <p:cNvPicPr>
            <a:picLocks noGrp="1" noChangeAspect="1"/>
          </p:cNvPicPr>
          <p:nvPr>
            <p:ph idx="1"/>
          </p:nvPr>
        </p:nvPicPr>
        <p:blipFill>
          <a:blip r:embed="rId3" cstate="print"/>
          <a:stretch>
            <a:fillRect/>
          </a:stretch>
        </p:blipFill>
        <p:spPr>
          <a:xfrm>
            <a:off x="1709737" y="1676399"/>
            <a:ext cx="5572124" cy="4179093"/>
          </a:xfrm>
        </p:spPr>
      </p:pic>
      <p:sp>
        <p:nvSpPr>
          <p:cNvPr id="5" name="TextBox 4"/>
          <p:cNvSpPr txBox="1"/>
          <p:nvPr/>
        </p:nvSpPr>
        <p:spPr>
          <a:xfrm>
            <a:off x="2627784" y="6093296"/>
            <a:ext cx="3744416" cy="369332"/>
          </a:xfrm>
          <a:prstGeom prst="rect">
            <a:avLst/>
          </a:prstGeom>
          <a:noFill/>
        </p:spPr>
        <p:txBody>
          <a:bodyPr wrap="square" rtlCol="0">
            <a:spAutoFit/>
          </a:bodyPr>
          <a:lstStyle/>
          <a:p>
            <a:pPr algn="ctr"/>
            <a:r>
              <a:rPr lang="en-CA" dirty="0" smtClean="0"/>
              <a:t>Peterborough Flood of July 2004</a:t>
            </a:r>
            <a:endParaRPr lang="en-CA" dirty="0"/>
          </a:p>
        </p:txBody>
      </p:sp>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534400" cy="1143000"/>
          </a:xfrm>
        </p:spPr>
        <p:txBody>
          <a:bodyPr>
            <a:normAutofit fontScale="90000"/>
          </a:bodyPr>
          <a:lstStyle/>
          <a:p>
            <a:r>
              <a:rPr lang="en-US" sz="3100" b="1" dirty="0" smtClean="0"/>
              <a:t>Concern for the future – Loss of bird diversity  </a:t>
            </a:r>
            <a:r>
              <a:rPr lang="en-US" sz="5400" dirty="0" smtClean="0"/>
              <a:t/>
            </a:r>
            <a:br>
              <a:rPr lang="en-US" sz="5400" dirty="0" smtClean="0"/>
            </a:br>
            <a:r>
              <a:rPr lang="en-US" sz="1600" i="1" dirty="0" smtClean="0"/>
              <a:t> </a:t>
            </a:r>
            <a:r>
              <a:rPr lang="en-CA" sz="1600" dirty="0" smtClean="0"/>
              <a:t> Audubon Birds and Climate Report (Sept. 2014): 314 of the 588 North American  species studied will lose more than 50 percent of their current climatic range by 2080.  As for the Kawarthas, a number of iconic birds will probably no longer be able to breed here, their range having moved much further north.</a:t>
            </a:r>
            <a:endParaRPr lang="en-CA" sz="1600" i="1" dirty="0"/>
          </a:p>
        </p:txBody>
      </p:sp>
      <p:sp>
        <p:nvSpPr>
          <p:cNvPr id="3" name="Text Placeholder 2"/>
          <p:cNvSpPr>
            <a:spLocks noGrp="1"/>
          </p:cNvSpPr>
          <p:nvPr>
            <p:ph type="body" idx="4294967295"/>
          </p:nvPr>
        </p:nvSpPr>
        <p:spPr>
          <a:xfrm>
            <a:off x="0" y="1535113"/>
            <a:ext cx="4040188" cy="639762"/>
          </a:xfrm>
        </p:spPr>
        <p:txBody>
          <a:bodyPr/>
          <a:lstStyle/>
          <a:p>
            <a:pPr>
              <a:buNone/>
            </a:pPr>
            <a:r>
              <a:rPr lang="en-US" sz="1800" b="0" i="1" dirty="0" smtClean="0"/>
              <a:t> </a:t>
            </a:r>
            <a:endParaRPr lang="en-CA" sz="1800" b="0" i="1" dirty="0"/>
          </a:p>
        </p:txBody>
      </p:sp>
      <p:pic>
        <p:nvPicPr>
          <p:cNvPr id="7" name="Content Placeholder 6" descr="(Sept.)  IMG_8636Drew7x5 Karl Egressy.jpg"/>
          <p:cNvPicPr>
            <a:picLocks noGrp="1" noChangeAspect="1"/>
          </p:cNvPicPr>
          <p:nvPr>
            <p:ph sz="half" idx="4294967295"/>
          </p:nvPr>
        </p:nvPicPr>
        <p:blipFill>
          <a:blip r:embed="rId3" cstate="print"/>
          <a:stretch>
            <a:fillRect/>
          </a:stretch>
        </p:blipFill>
        <p:spPr>
          <a:xfrm>
            <a:off x="457200" y="1910604"/>
            <a:ext cx="2602632" cy="1734420"/>
          </a:xfrm>
        </p:spPr>
      </p:pic>
      <p:sp>
        <p:nvSpPr>
          <p:cNvPr id="5" name="Text Placeholder 4"/>
          <p:cNvSpPr>
            <a:spLocks noGrp="1"/>
          </p:cNvSpPr>
          <p:nvPr>
            <p:ph type="body" sz="quarter" idx="4294967295"/>
          </p:nvPr>
        </p:nvSpPr>
        <p:spPr>
          <a:xfrm>
            <a:off x="5102225" y="1535113"/>
            <a:ext cx="4041775" cy="639762"/>
          </a:xfrm>
        </p:spPr>
        <p:txBody>
          <a:bodyPr/>
          <a:lstStyle/>
          <a:p>
            <a:pPr>
              <a:buNone/>
            </a:pPr>
            <a:r>
              <a:rPr lang="en-US" sz="1800" b="0" i="1" dirty="0" smtClean="0"/>
              <a:t> </a:t>
            </a:r>
            <a:endParaRPr lang="en-CA" sz="1800" b="0" i="1" dirty="0"/>
          </a:p>
        </p:txBody>
      </p:sp>
      <p:pic>
        <p:nvPicPr>
          <p:cNvPr id="2050" name="Picture 2" descr="C:\Documents and Settings\Owner\Desktop\NATURE'S YEAR\PHOTOS - ALL\Photos for book\Ruby-throated hummingbird.jpg"/>
          <p:cNvPicPr>
            <a:picLocks noChangeAspect="1" noChangeArrowheads="1"/>
          </p:cNvPicPr>
          <p:nvPr/>
        </p:nvPicPr>
        <p:blipFill>
          <a:blip r:embed="rId4" cstate="print"/>
          <a:stretch>
            <a:fillRect/>
          </a:stretch>
        </p:blipFill>
        <p:spPr bwMode="auto">
          <a:xfrm>
            <a:off x="3203848" y="1916832"/>
            <a:ext cx="2590800" cy="1719643"/>
          </a:xfrm>
          <a:prstGeom prst="rect">
            <a:avLst/>
          </a:prstGeom>
          <a:noFill/>
        </p:spPr>
      </p:pic>
      <p:pic>
        <p:nvPicPr>
          <p:cNvPr id="2052" name="Picture 4" descr="C:\Documents and Settings\Owner\Desktop\NATURE'S YEAR\PHOTOS - ALL\Photos for book\barn swallow.jpg"/>
          <p:cNvPicPr>
            <a:picLocks noChangeAspect="1" noChangeArrowheads="1"/>
          </p:cNvPicPr>
          <p:nvPr/>
        </p:nvPicPr>
        <p:blipFill>
          <a:blip r:embed="rId5" cstate="print"/>
          <a:stretch>
            <a:fillRect/>
          </a:stretch>
        </p:blipFill>
        <p:spPr bwMode="auto">
          <a:xfrm>
            <a:off x="1763688" y="4059783"/>
            <a:ext cx="2845565" cy="2032546"/>
          </a:xfrm>
          <a:prstGeom prst="rect">
            <a:avLst/>
          </a:prstGeom>
          <a:noFill/>
        </p:spPr>
      </p:pic>
      <p:pic>
        <p:nvPicPr>
          <p:cNvPr id="2053" name="Picture 5" descr="C:\Documents and Settings\Owner\Desktop\NATURE'S YEAR\PHOTOS - ALL\Possible Pictures for Cover for New Book\Karl's pics\861_6197v.jpg"/>
          <p:cNvPicPr>
            <a:picLocks noChangeAspect="1" noChangeArrowheads="1"/>
          </p:cNvPicPr>
          <p:nvPr/>
        </p:nvPicPr>
        <p:blipFill>
          <a:blip r:embed="rId6" cstate="print"/>
          <a:srcRect/>
          <a:stretch>
            <a:fillRect/>
          </a:stretch>
        </p:blipFill>
        <p:spPr bwMode="auto">
          <a:xfrm>
            <a:off x="5997105" y="1909629"/>
            <a:ext cx="2247303" cy="1807403"/>
          </a:xfrm>
          <a:prstGeom prst="rect">
            <a:avLst/>
          </a:prstGeom>
          <a:noFill/>
        </p:spPr>
      </p:pic>
      <p:pic>
        <p:nvPicPr>
          <p:cNvPr id="2054" name="Picture 6" descr="C:\Documents and Settings\Owner\Desktop\NATURE'S YEAR\PHOTOS - ALL\Photos for book\bobolink.jpg"/>
          <p:cNvPicPr>
            <a:picLocks noChangeAspect="1" noChangeArrowheads="1"/>
          </p:cNvPicPr>
          <p:nvPr/>
        </p:nvPicPr>
        <p:blipFill>
          <a:blip r:embed="rId7" cstate="print"/>
          <a:srcRect/>
          <a:stretch>
            <a:fillRect/>
          </a:stretch>
        </p:blipFill>
        <p:spPr bwMode="auto">
          <a:xfrm>
            <a:off x="4724400" y="3962400"/>
            <a:ext cx="2857188" cy="2286000"/>
          </a:xfrm>
          <a:prstGeom prst="rect">
            <a:avLst/>
          </a:prstGeom>
          <a:noFill/>
        </p:spPr>
      </p:pic>
      <p:sp>
        <p:nvSpPr>
          <p:cNvPr id="11" name="TextBox 10"/>
          <p:cNvSpPr txBox="1"/>
          <p:nvPr/>
        </p:nvSpPr>
        <p:spPr>
          <a:xfrm>
            <a:off x="304800" y="3352800"/>
            <a:ext cx="2683024" cy="369332"/>
          </a:xfrm>
          <a:prstGeom prst="rect">
            <a:avLst/>
          </a:prstGeom>
          <a:noFill/>
        </p:spPr>
        <p:txBody>
          <a:bodyPr wrap="square" rtlCol="0">
            <a:spAutoFit/>
          </a:bodyPr>
          <a:lstStyle/>
          <a:p>
            <a:r>
              <a:rPr lang="en-US" dirty="0" smtClean="0"/>
              <a:t>       </a:t>
            </a:r>
            <a:r>
              <a:rPr lang="en-US" i="1" dirty="0" smtClean="0">
                <a:solidFill>
                  <a:schemeClr val="bg1"/>
                </a:solidFill>
                <a:latin typeface="+mn-lt"/>
              </a:rPr>
              <a:t>Ovenbird</a:t>
            </a:r>
            <a:endParaRPr lang="en-CA" i="1" dirty="0">
              <a:solidFill>
                <a:schemeClr val="bg1"/>
              </a:solidFill>
              <a:latin typeface="+mn-lt"/>
            </a:endParaRPr>
          </a:p>
        </p:txBody>
      </p:sp>
      <p:sp>
        <p:nvSpPr>
          <p:cNvPr id="12" name="TextBox 11"/>
          <p:cNvSpPr txBox="1"/>
          <p:nvPr/>
        </p:nvSpPr>
        <p:spPr>
          <a:xfrm>
            <a:off x="2771800" y="3140968"/>
            <a:ext cx="3096344" cy="923330"/>
          </a:xfrm>
          <a:prstGeom prst="rect">
            <a:avLst/>
          </a:prstGeom>
          <a:noFill/>
        </p:spPr>
        <p:txBody>
          <a:bodyPr wrap="square" rtlCol="0">
            <a:spAutoFit/>
          </a:bodyPr>
          <a:lstStyle/>
          <a:p>
            <a:r>
              <a:rPr lang="en-US" dirty="0" smtClean="0"/>
              <a:t>                  </a:t>
            </a:r>
            <a:r>
              <a:rPr lang="en-US" dirty="0" err="1" smtClean="0"/>
              <a:t>Veery</a:t>
            </a:r>
            <a:endParaRPr lang="en-US" dirty="0" smtClean="0"/>
          </a:p>
          <a:p>
            <a:r>
              <a:rPr lang="en-US" dirty="0" smtClean="0">
                <a:solidFill>
                  <a:schemeClr val="bg1"/>
                </a:solidFill>
              </a:rPr>
              <a:t>                    Hummingbird </a:t>
            </a:r>
          </a:p>
          <a:p>
            <a:r>
              <a:rPr lang="en-US" dirty="0" smtClean="0"/>
              <a:t>        </a:t>
            </a:r>
          </a:p>
        </p:txBody>
      </p:sp>
      <p:sp>
        <p:nvSpPr>
          <p:cNvPr id="13" name="TextBox 12"/>
          <p:cNvSpPr txBox="1"/>
          <p:nvPr/>
        </p:nvSpPr>
        <p:spPr>
          <a:xfrm>
            <a:off x="5791200" y="3356992"/>
            <a:ext cx="2309192" cy="369332"/>
          </a:xfrm>
          <a:prstGeom prst="rect">
            <a:avLst/>
          </a:prstGeom>
          <a:noFill/>
        </p:spPr>
        <p:txBody>
          <a:bodyPr wrap="square" rtlCol="0">
            <a:spAutoFit/>
          </a:bodyPr>
          <a:lstStyle/>
          <a:p>
            <a:r>
              <a:rPr lang="en-US" dirty="0" smtClean="0"/>
              <a:t>    </a:t>
            </a:r>
            <a:r>
              <a:rPr lang="en-US" i="1" dirty="0" smtClean="0"/>
              <a:t>Baltimore Oriole </a:t>
            </a:r>
            <a:endParaRPr lang="en-CA" i="1" dirty="0">
              <a:latin typeface="+mn-lt"/>
            </a:endParaRPr>
          </a:p>
        </p:txBody>
      </p:sp>
      <p:sp>
        <p:nvSpPr>
          <p:cNvPr id="14" name="TextBox 13"/>
          <p:cNvSpPr txBox="1"/>
          <p:nvPr/>
        </p:nvSpPr>
        <p:spPr>
          <a:xfrm>
            <a:off x="1828800" y="5733256"/>
            <a:ext cx="1524000" cy="369332"/>
          </a:xfrm>
          <a:prstGeom prst="rect">
            <a:avLst/>
          </a:prstGeom>
          <a:noFill/>
        </p:spPr>
        <p:txBody>
          <a:bodyPr wrap="square" rtlCol="0">
            <a:spAutoFit/>
          </a:bodyPr>
          <a:lstStyle/>
          <a:p>
            <a:r>
              <a:rPr lang="en-US" i="1" dirty="0" smtClean="0">
                <a:latin typeface="+mn-lt"/>
              </a:rPr>
              <a:t>Common Loon</a:t>
            </a:r>
            <a:endParaRPr lang="en-CA" i="1" dirty="0">
              <a:latin typeface="+mn-lt"/>
            </a:endParaRPr>
          </a:p>
        </p:txBody>
      </p:sp>
      <p:sp>
        <p:nvSpPr>
          <p:cNvPr id="15" name="TextBox 14"/>
          <p:cNvSpPr txBox="1"/>
          <p:nvPr/>
        </p:nvSpPr>
        <p:spPr>
          <a:xfrm>
            <a:off x="4724400" y="4038600"/>
            <a:ext cx="1676400" cy="369332"/>
          </a:xfrm>
          <a:prstGeom prst="rect">
            <a:avLst/>
          </a:prstGeom>
          <a:noFill/>
        </p:spPr>
        <p:txBody>
          <a:bodyPr wrap="square" rtlCol="0">
            <a:spAutoFit/>
          </a:bodyPr>
          <a:lstStyle/>
          <a:p>
            <a:r>
              <a:rPr lang="en-US" i="1" dirty="0" smtClean="0"/>
              <a:t>Bobolink</a:t>
            </a:r>
            <a:endParaRPr lang="en-CA" i="1" dirty="0">
              <a:latin typeface="+mn-lt"/>
            </a:endParaRP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3600400" cy="1440160"/>
          </a:xfrm>
        </p:spPr>
        <p:txBody>
          <a:bodyPr>
            <a:normAutofit fontScale="90000"/>
          </a:bodyPr>
          <a:lstStyle/>
          <a:p>
            <a:r>
              <a:rPr lang="en-US" sz="2400" b="1" dirty="0" smtClean="0"/>
              <a:t> </a:t>
            </a:r>
            <a:r>
              <a:rPr lang="en-US" sz="2400" dirty="0" smtClean="0"/>
              <a:t> </a:t>
            </a:r>
            <a:br>
              <a:rPr lang="en-US" sz="2400" dirty="0" smtClean="0"/>
            </a:br>
            <a:r>
              <a:rPr lang="en-US" sz="2400" dirty="0" smtClean="0"/>
              <a:t/>
            </a:r>
            <a:br>
              <a:rPr lang="en-US" sz="2400" dirty="0" smtClean="0"/>
            </a:br>
            <a:r>
              <a:rPr lang="en-US" sz="3200" dirty="0" smtClean="0"/>
              <a:t>Concern for the future    </a:t>
            </a:r>
            <a:r>
              <a:rPr lang="en-US" sz="2800" dirty="0" smtClean="0"/>
              <a:t/>
            </a:r>
            <a:br>
              <a:rPr lang="en-US" sz="2800" dirty="0" smtClean="0"/>
            </a:br>
            <a:r>
              <a:rPr lang="en-US" sz="2800" b="0" dirty="0" smtClean="0"/>
              <a:t>Changes in Autumn </a:t>
            </a:r>
            <a:br>
              <a:rPr lang="en-US" sz="2800" b="0" dirty="0" smtClean="0"/>
            </a:br>
            <a:r>
              <a:rPr lang="en-US" sz="2800" b="0" dirty="0" smtClean="0"/>
              <a:t>Leaf Season </a:t>
            </a:r>
            <a:r>
              <a:rPr lang="en-US" sz="2800" dirty="0" smtClean="0"/>
              <a:t/>
            </a:r>
            <a:br>
              <a:rPr lang="en-US" sz="2800" dirty="0" smtClean="0"/>
            </a:br>
            <a:r>
              <a:rPr lang="en-US" sz="1400" dirty="0" smtClean="0">
                <a:latin typeface="+mn-lt"/>
              </a:rPr>
              <a:t> </a:t>
            </a:r>
            <a:endParaRPr lang="en-CA" sz="1400" dirty="0">
              <a:latin typeface="+mn-lt"/>
            </a:endParaRPr>
          </a:p>
        </p:txBody>
      </p:sp>
      <p:pic>
        <p:nvPicPr>
          <p:cNvPr id="12" name="Content Placeholder 11" descr="frost on Red Maple (Terry Carpenter).JPG"/>
          <p:cNvPicPr>
            <a:picLocks noGrp="1" noChangeAspect="1"/>
          </p:cNvPicPr>
          <p:nvPr>
            <p:ph idx="1"/>
          </p:nvPr>
        </p:nvPicPr>
        <p:blipFill>
          <a:blip r:embed="rId2" cstate="print"/>
          <a:stretch>
            <a:fillRect/>
          </a:stretch>
        </p:blipFill>
        <p:spPr>
          <a:xfrm>
            <a:off x="4073534" y="273050"/>
            <a:ext cx="4114782" cy="5853113"/>
          </a:xfrm>
        </p:spPr>
      </p:pic>
      <p:sp>
        <p:nvSpPr>
          <p:cNvPr id="8" name="Text Placeholder 7"/>
          <p:cNvSpPr>
            <a:spLocks noGrp="1"/>
          </p:cNvSpPr>
          <p:nvPr>
            <p:ph type="body" sz="half" idx="2"/>
          </p:nvPr>
        </p:nvSpPr>
        <p:spPr>
          <a:xfrm>
            <a:off x="179512" y="2060848"/>
            <a:ext cx="3600400" cy="4065315"/>
          </a:xfrm>
        </p:spPr>
        <p:txBody>
          <a:bodyPr/>
          <a:lstStyle/>
          <a:p>
            <a:pPr>
              <a:buFont typeface="Arial" charset="0"/>
              <a:buChar char="•"/>
            </a:pPr>
            <a:r>
              <a:rPr lang="en-US" dirty="0" smtClean="0"/>
              <a:t>  </a:t>
            </a:r>
            <a:r>
              <a:rPr lang="en-CA" dirty="0" smtClean="0"/>
              <a:t>Changes in precipitation could impact the brightness and brilliance of fall colors </a:t>
            </a:r>
          </a:p>
          <a:p>
            <a:pPr>
              <a:buFont typeface="Arial" charset="0"/>
              <a:buChar char="•"/>
            </a:pPr>
            <a:r>
              <a:rPr lang="en-CA" dirty="0" smtClean="0"/>
              <a:t> Increased likelihood of extreme precipitation in central Ontario may dull the colours (more cloudy days = less </a:t>
            </a:r>
            <a:r>
              <a:rPr lang="en-CA" dirty="0" err="1" smtClean="0"/>
              <a:t>photosythesis</a:t>
            </a:r>
            <a:r>
              <a:rPr lang="en-CA" dirty="0" smtClean="0"/>
              <a:t> = fewer </a:t>
            </a:r>
            <a:r>
              <a:rPr lang="en-CA" dirty="0" err="1" smtClean="0"/>
              <a:t>anthocyanins</a:t>
            </a:r>
            <a:r>
              <a:rPr lang="en-CA" dirty="0" smtClean="0"/>
              <a:t> = less red in the leaves)</a:t>
            </a:r>
          </a:p>
          <a:p>
            <a:pPr>
              <a:buFont typeface="Arial" charset="0"/>
              <a:buChar char="•"/>
            </a:pPr>
            <a:r>
              <a:rPr lang="en-CA" dirty="0" smtClean="0"/>
              <a:t> Tree species may migrate northward</a:t>
            </a:r>
          </a:p>
          <a:p>
            <a:pPr>
              <a:buFont typeface="Arial" charset="0"/>
              <a:buChar char="•"/>
            </a:pPr>
            <a:r>
              <a:rPr lang="en-CA" dirty="0" smtClean="0"/>
              <a:t> Longer summers may delay on-set of colours </a:t>
            </a:r>
          </a:p>
          <a:p>
            <a:endParaRPr lang="en-CA" dirty="0" smtClean="0"/>
          </a:p>
          <a:p>
            <a:r>
              <a:rPr lang="en-CA" b="1" dirty="0" smtClean="0"/>
              <a:t>Source: </a:t>
            </a:r>
            <a:r>
              <a:rPr lang="en-CA" dirty="0" smtClean="0"/>
              <a:t>Howard Neufeld, Professor of physiological plant ecology, Appalachian State University </a:t>
            </a:r>
            <a:endParaRPr lang="en-US" dirty="0" smtClean="0"/>
          </a:p>
        </p:txBody>
      </p:sp>
    </p:spTree>
  </p:cSld>
  <p:clrMapOvr>
    <a:masterClrMapping/>
  </p:clrMapOvr>
  <p:transition>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4191000" cy="1211734"/>
          </a:xfrm>
        </p:spPr>
        <p:txBody>
          <a:bodyPr>
            <a:normAutofit/>
          </a:bodyPr>
          <a:lstStyle/>
          <a:p>
            <a:r>
              <a:rPr lang="en-US" sz="2400" dirty="0" smtClean="0"/>
              <a:t>Concern for the future: </a:t>
            </a:r>
            <a:r>
              <a:rPr lang="en-US" sz="2400" b="0" dirty="0" smtClean="0"/>
              <a:t>Less winter insect mortality  </a:t>
            </a:r>
            <a:endParaRPr lang="en-CA" sz="2400" b="0" dirty="0"/>
          </a:p>
        </p:txBody>
      </p:sp>
      <p:sp>
        <p:nvSpPr>
          <p:cNvPr id="13" name="Text Placeholder 6"/>
          <p:cNvSpPr>
            <a:spLocks noGrp="1"/>
          </p:cNvSpPr>
          <p:nvPr>
            <p:ph idx="1"/>
          </p:nvPr>
        </p:nvSpPr>
        <p:spPr>
          <a:xfrm>
            <a:off x="4724400" y="273050"/>
            <a:ext cx="3962400" cy="5853113"/>
          </a:xfrm>
        </p:spPr>
        <p:txBody>
          <a:bodyPr/>
          <a:lstStyle/>
          <a:p>
            <a:endParaRPr lang="en-US" dirty="0" smtClean="0"/>
          </a:p>
          <a:p>
            <a:endParaRPr lang="en-US" dirty="0" smtClean="0"/>
          </a:p>
          <a:p>
            <a:endParaRPr lang="en-US" dirty="0" smtClean="0"/>
          </a:p>
          <a:p>
            <a:endParaRPr lang="en-US" dirty="0" smtClean="0"/>
          </a:p>
          <a:p>
            <a:pPr>
              <a:buNone/>
            </a:pPr>
            <a:r>
              <a:rPr lang="en-US" sz="1800" b="0" i="1" dirty="0" smtClean="0"/>
              <a:t>                </a:t>
            </a:r>
          </a:p>
          <a:p>
            <a:endParaRPr lang="en-US" sz="1800" b="0" i="1" dirty="0" smtClean="0"/>
          </a:p>
          <a:p>
            <a:endParaRPr lang="en-US" sz="1800" b="0" i="1" dirty="0" smtClean="0"/>
          </a:p>
          <a:p>
            <a:endParaRPr lang="en-US" sz="1800" b="0" i="1" dirty="0" smtClean="0"/>
          </a:p>
          <a:p>
            <a:pPr>
              <a:buNone/>
            </a:pPr>
            <a:r>
              <a:rPr lang="en-US" sz="1800" b="0" i="1" dirty="0" smtClean="0"/>
              <a:t>               </a:t>
            </a:r>
          </a:p>
          <a:p>
            <a:endParaRPr lang="en-US" sz="1800" b="0" i="1" dirty="0" smtClean="0"/>
          </a:p>
          <a:p>
            <a:endParaRPr lang="en-CA" dirty="0"/>
          </a:p>
        </p:txBody>
      </p:sp>
      <p:sp>
        <p:nvSpPr>
          <p:cNvPr id="12" name="Text Placeholder 11"/>
          <p:cNvSpPr>
            <a:spLocks noGrp="1"/>
          </p:cNvSpPr>
          <p:nvPr>
            <p:ph type="body" sz="half" idx="2"/>
          </p:nvPr>
        </p:nvSpPr>
        <p:spPr>
          <a:xfrm>
            <a:off x="457200" y="2133600"/>
            <a:ext cx="4038600" cy="3992563"/>
          </a:xfrm>
        </p:spPr>
        <p:txBody>
          <a:bodyPr/>
          <a:lstStyle/>
          <a:p>
            <a:pPr>
              <a:buNone/>
            </a:pPr>
            <a:r>
              <a:rPr lang="en-US" sz="1800" b="0" i="1" dirty="0" smtClean="0"/>
              <a:t>  </a:t>
            </a:r>
            <a:endParaRPr lang="en-CA" sz="1800" b="0" i="1" dirty="0"/>
          </a:p>
        </p:txBody>
      </p:sp>
      <p:pic>
        <p:nvPicPr>
          <p:cNvPr id="15" name="Content Placeholder 6" descr="Dragonfly_larva's_omission_husk.jpg"/>
          <p:cNvPicPr>
            <a:picLocks noChangeAspect="1"/>
          </p:cNvPicPr>
          <p:nvPr/>
        </p:nvPicPr>
        <p:blipFill>
          <a:blip r:embed="rId3" cstate="print"/>
          <a:stretch>
            <a:fillRect/>
          </a:stretch>
        </p:blipFill>
        <p:spPr>
          <a:xfrm>
            <a:off x="5715000" y="381000"/>
            <a:ext cx="2639209" cy="3505200"/>
          </a:xfrm>
          <a:prstGeom prst="rect">
            <a:avLst/>
          </a:prstGeom>
        </p:spPr>
      </p:pic>
      <p:sp>
        <p:nvSpPr>
          <p:cNvPr id="17" name="Rectangle 16"/>
          <p:cNvSpPr/>
          <p:nvPr/>
        </p:nvSpPr>
        <p:spPr>
          <a:xfrm>
            <a:off x="5638800" y="3048000"/>
            <a:ext cx="3124200" cy="646331"/>
          </a:xfrm>
          <a:prstGeom prst="rect">
            <a:avLst/>
          </a:prstGeom>
        </p:spPr>
        <p:txBody>
          <a:bodyPr wrap="square">
            <a:spAutoFit/>
          </a:bodyPr>
          <a:lstStyle/>
          <a:p>
            <a:r>
              <a:rPr lang="en-US" i="1" dirty="0" smtClean="0">
                <a:solidFill>
                  <a:schemeClr val="bg1"/>
                </a:solidFill>
                <a:latin typeface="+mn-lt"/>
              </a:rPr>
              <a:t> House Mosquito (Culex pipiens)</a:t>
            </a:r>
            <a:endParaRPr lang="en-CA" i="1" dirty="0">
              <a:solidFill>
                <a:schemeClr val="bg1"/>
              </a:solidFill>
              <a:latin typeface="+mn-lt"/>
            </a:endParaRPr>
          </a:p>
        </p:txBody>
      </p:sp>
      <p:sp>
        <p:nvSpPr>
          <p:cNvPr id="19" name="Rectangle 18"/>
          <p:cNvSpPr/>
          <p:nvPr/>
        </p:nvSpPr>
        <p:spPr>
          <a:xfrm>
            <a:off x="1676401" y="3982998"/>
            <a:ext cx="2971799" cy="2308324"/>
          </a:xfrm>
          <a:prstGeom prst="rect">
            <a:avLst/>
          </a:prstGeom>
        </p:spPr>
        <p:txBody>
          <a:bodyPr wrap="square">
            <a:spAutoFit/>
          </a:bodyPr>
          <a:lstStyle/>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r>
              <a:rPr lang="en-US" i="1" dirty="0" smtClean="0">
                <a:solidFill>
                  <a:schemeClr val="bg1"/>
                </a:solidFill>
              </a:rPr>
              <a:t>              </a:t>
            </a:r>
            <a:endParaRPr lang="en-CA" i="1" dirty="0">
              <a:latin typeface="+mn-lt"/>
            </a:endParaRPr>
          </a:p>
        </p:txBody>
      </p:sp>
      <p:pic>
        <p:nvPicPr>
          <p:cNvPr id="14" name="Picture 14" descr="C:\Documents and Settings\Owner\Desktop\WIKIMEDIA PICS\Ixodes_scapularis.jpg"/>
          <p:cNvPicPr>
            <a:picLocks noChangeAspect="1" noChangeArrowheads="1"/>
          </p:cNvPicPr>
          <p:nvPr/>
        </p:nvPicPr>
        <p:blipFill>
          <a:blip r:embed="rId4" cstate="print"/>
          <a:srcRect/>
          <a:stretch>
            <a:fillRect/>
          </a:stretch>
        </p:blipFill>
        <p:spPr bwMode="auto">
          <a:xfrm>
            <a:off x="5334000" y="4038600"/>
            <a:ext cx="3311637" cy="2133600"/>
          </a:xfrm>
          <a:prstGeom prst="rect">
            <a:avLst/>
          </a:prstGeom>
          <a:noFill/>
        </p:spPr>
      </p:pic>
      <p:sp>
        <p:nvSpPr>
          <p:cNvPr id="16" name="TextBox 15"/>
          <p:cNvSpPr txBox="1"/>
          <p:nvPr/>
        </p:nvSpPr>
        <p:spPr>
          <a:xfrm>
            <a:off x="2971800" y="6553200"/>
            <a:ext cx="1295400" cy="369332"/>
          </a:xfrm>
          <a:prstGeom prst="rect">
            <a:avLst/>
          </a:prstGeom>
          <a:noFill/>
        </p:spPr>
        <p:txBody>
          <a:bodyPr wrap="square" rtlCol="0">
            <a:spAutoFit/>
          </a:bodyPr>
          <a:lstStyle/>
          <a:p>
            <a:r>
              <a:rPr lang="en-US" i="1" dirty="0" smtClean="0">
                <a:latin typeface="+mn-lt"/>
              </a:rPr>
              <a:t>      </a:t>
            </a:r>
            <a:endParaRPr lang="en-CA" i="1" dirty="0">
              <a:latin typeface="+mn-lt"/>
            </a:endParaRPr>
          </a:p>
        </p:txBody>
      </p:sp>
      <p:sp>
        <p:nvSpPr>
          <p:cNvPr id="23" name="TextBox 22"/>
          <p:cNvSpPr txBox="1"/>
          <p:nvPr/>
        </p:nvSpPr>
        <p:spPr>
          <a:xfrm>
            <a:off x="5334000" y="5334000"/>
            <a:ext cx="2590800" cy="646331"/>
          </a:xfrm>
          <a:prstGeom prst="rect">
            <a:avLst/>
          </a:prstGeom>
          <a:noFill/>
        </p:spPr>
        <p:txBody>
          <a:bodyPr wrap="square" rtlCol="0">
            <a:spAutoFit/>
          </a:bodyPr>
          <a:lstStyle/>
          <a:p>
            <a:r>
              <a:rPr lang="en-US" i="1" dirty="0" smtClean="0">
                <a:latin typeface="+mn-lt"/>
              </a:rPr>
              <a:t> </a:t>
            </a:r>
          </a:p>
          <a:p>
            <a:r>
              <a:rPr lang="en-US" i="1" dirty="0" smtClean="0">
                <a:solidFill>
                  <a:schemeClr val="bg1"/>
                </a:solidFill>
                <a:latin typeface="+mn-lt"/>
              </a:rPr>
              <a:t>Black-legged Tick</a:t>
            </a:r>
            <a:endParaRPr lang="en-CA" i="1" dirty="0">
              <a:solidFill>
                <a:schemeClr val="bg1"/>
              </a:solidFill>
              <a:latin typeface="+mn-lt"/>
            </a:endParaRPr>
          </a:p>
        </p:txBody>
      </p:sp>
      <p:sp>
        <p:nvSpPr>
          <p:cNvPr id="22" name="Rectangle 21"/>
          <p:cNvSpPr/>
          <p:nvPr/>
        </p:nvSpPr>
        <p:spPr>
          <a:xfrm>
            <a:off x="381000" y="1844824"/>
            <a:ext cx="4191000" cy="4247317"/>
          </a:xfrm>
          <a:prstGeom prst="rect">
            <a:avLst/>
          </a:prstGeom>
        </p:spPr>
        <p:txBody>
          <a:bodyPr wrap="square">
            <a:spAutoFit/>
          </a:bodyPr>
          <a:lstStyle/>
          <a:p>
            <a:r>
              <a:rPr lang="en-US" dirty="0" smtClean="0">
                <a:latin typeface="+mn-lt"/>
              </a:rPr>
              <a:t>Milder temperatures are allowing  more insects to successfully overwinter.  </a:t>
            </a:r>
          </a:p>
          <a:p>
            <a:endParaRPr lang="en-US" dirty="0" smtClean="0">
              <a:latin typeface="+mn-lt"/>
            </a:endParaRPr>
          </a:p>
          <a:p>
            <a:pPr>
              <a:buFont typeface="Arial" charset="0"/>
              <a:buChar char="•"/>
            </a:pPr>
            <a:r>
              <a:rPr lang="en-US" dirty="0" smtClean="0">
                <a:latin typeface="+mn-lt"/>
              </a:rPr>
              <a:t>Possibly explains the increase in West Nile disease in 2012. Worst year ever in U.S. </a:t>
            </a:r>
          </a:p>
          <a:p>
            <a:pPr>
              <a:buFont typeface="Arial" charset="0"/>
              <a:buChar char="•"/>
            </a:pPr>
            <a:endParaRPr lang="en-US" dirty="0" smtClean="0">
              <a:latin typeface="+mn-lt"/>
            </a:endParaRPr>
          </a:p>
          <a:p>
            <a:pPr>
              <a:buFont typeface="Arial" charset="0"/>
              <a:buChar char="•"/>
            </a:pPr>
            <a:r>
              <a:rPr lang="en-US" dirty="0" smtClean="0">
                <a:latin typeface="+mn-lt"/>
              </a:rPr>
              <a:t> Lyme disease is present along Lake Erie and Lake Ontario as Black-legged Ticks are now able to overwinter in Ontario.  Will have spread over all of Southern Ontario by 2020. </a:t>
            </a:r>
          </a:p>
          <a:p>
            <a:endParaRPr lang="en-US" dirty="0" smtClean="0">
              <a:latin typeface="+mn-lt"/>
            </a:endParaRPr>
          </a:p>
          <a:p>
            <a:pPr>
              <a:buFont typeface="Arial" charset="0"/>
              <a:buChar char="•"/>
            </a:pPr>
            <a:r>
              <a:rPr lang="en-US" dirty="0" smtClean="0">
                <a:latin typeface="+mn-lt"/>
              </a:rPr>
              <a:t> Insects in general – including pests -  should thrive in a warming climate and have more lifecycles.</a:t>
            </a:r>
            <a:endParaRPr lang="en-CA" dirty="0">
              <a:latin typeface="+mn-lt"/>
            </a:endParaRPr>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Concern for the future</a:t>
            </a:r>
            <a:r>
              <a:rPr lang="en-US" sz="2800" dirty="0" smtClean="0"/>
              <a:t>    </a:t>
            </a:r>
            <a:r>
              <a:rPr lang="en-US" sz="2400" dirty="0" smtClean="0"/>
              <a:t/>
            </a:r>
            <a:br>
              <a:rPr lang="en-US" sz="2400" dirty="0" smtClean="0"/>
            </a:br>
            <a:r>
              <a:rPr lang="en-US" sz="2400" dirty="0" smtClean="0"/>
              <a:t> a decline in forest health  </a:t>
            </a:r>
            <a:endParaRPr lang="en-CA" sz="2400" dirty="0"/>
          </a:p>
        </p:txBody>
      </p:sp>
      <p:sp>
        <p:nvSpPr>
          <p:cNvPr id="4" name="Content Placeholder 3"/>
          <p:cNvSpPr>
            <a:spLocks noGrp="1"/>
          </p:cNvSpPr>
          <p:nvPr>
            <p:ph idx="1"/>
          </p:nvPr>
        </p:nvSpPr>
        <p:spPr>
          <a:xfrm>
            <a:off x="533400" y="1600200"/>
            <a:ext cx="3810000" cy="4876800"/>
          </a:xfrm>
        </p:spPr>
        <p:txBody>
          <a:bodyPr/>
          <a:lstStyle/>
          <a:p>
            <a:r>
              <a:rPr lang="en-US" sz="1600" dirty="0" smtClean="0"/>
              <a:t>Increased </a:t>
            </a:r>
            <a:r>
              <a:rPr lang="en-US" sz="1600" b="1" dirty="0" smtClean="0"/>
              <a:t>temperature</a:t>
            </a:r>
            <a:r>
              <a:rPr lang="en-US" sz="1600" dirty="0" smtClean="0"/>
              <a:t>, more frequent  </a:t>
            </a:r>
            <a:r>
              <a:rPr lang="en-US" sz="1600" b="1" dirty="0" smtClean="0"/>
              <a:t>drought</a:t>
            </a:r>
            <a:r>
              <a:rPr lang="en-US" sz="1600" dirty="0" smtClean="0"/>
              <a:t>, competition with </a:t>
            </a:r>
            <a:r>
              <a:rPr lang="en-US" sz="1600" b="1" dirty="0" smtClean="0"/>
              <a:t>invasive plant species </a:t>
            </a:r>
            <a:r>
              <a:rPr lang="en-US" sz="1600" dirty="0" smtClean="0"/>
              <a:t>(e.g., European Buckthorn), greater risks from</a:t>
            </a:r>
            <a:r>
              <a:rPr lang="en-US" sz="1600" b="1" dirty="0" smtClean="0"/>
              <a:t> insect pests</a:t>
            </a:r>
            <a:r>
              <a:rPr lang="en-US" sz="1600" dirty="0" smtClean="0"/>
              <a:t>  (e.g., Emerald Ash Borer, Gypsy Moth) and </a:t>
            </a:r>
            <a:r>
              <a:rPr lang="en-US" sz="1600" b="1" dirty="0" smtClean="0"/>
              <a:t>fungal infections </a:t>
            </a:r>
            <a:r>
              <a:rPr lang="en-US" sz="1600" dirty="0" smtClean="0"/>
              <a:t>(Butternut canker, American Beech bark disease)</a:t>
            </a:r>
          </a:p>
          <a:p>
            <a:pPr>
              <a:buNone/>
            </a:pPr>
            <a:endParaRPr lang="en-US" sz="1600" dirty="0" smtClean="0"/>
          </a:p>
          <a:p>
            <a:r>
              <a:rPr lang="en-US" sz="1600" dirty="0" smtClean="0"/>
              <a:t> </a:t>
            </a:r>
            <a:r>
              <a:rPr lang="en-US" sz="1600" b="1" dirty="0" smtClean="0"/>
              <a:t>By mid-century</a:t>
            </a:r>
            <a:r>
              <a:rPr lang="en-US" sz="1600" dirty="0" smtClean="0"/>
              <a:t>, we won’t have the temperature and precipitation regime for the kind of forest and vegetation we have now. “Our climate” will have moved into northern Ontario.  </a:t>
            </a:r>
          </a:p>
          <a:p>
            <a:pPr>
              <a:buNone/>
            </a:pPr>
            <a:endParaRPr lang="en-US" sz="1600" dirty="0" smtClean="0"/>
          </a:p>
          <a:p>
            <a:r>
              <a:rPr lang="en-US" sz="1600" dirty="0" smtClean="0"/>
              <a:t> A number of tree species may disappear from our forests.</a:t>
            </a:r>
          </a:p>
          <a:p>
            <a:pPr>
              <a:buNone/>
            </a:pPr>
            <a:r>
              <a:rPr lang="en-US" sz="1600" dirty="0" smtClean="0"/>
              <a:t>  </a:t>
            </a:r>
          </a:p>
          <a:p>
            <a:pPr>
              <a:buNone/>
            </a:pPr>
            <a:endParaRPr lang="en-US" sz="1600" dirty="0" smtClean="0"/>
          </a:p>
          <a:p>
            <a:pPr>
              <a:buNone/>
            </a:pPr>
            <a:endParaRPr lang="en-US" sz="1600" dirty="0" smtClean="0"/>
          </a:p>
          <a:p>
            <a:pPr>
              <a:buNone/>
            </a:pPr>
            <a:endParaRPr lang="en-US" sz="1600" dirty="0" smtClean="0"/>
          </a:p>
        </p:txBody>
      </p:sp>
      <p:pic>
        <p:nvPicPr>
          <p:cNvPr id="7" name="Content Placeholder 6" descr="Deciduous forest 2 -MNR.jpg"/>
          <p:cNvPicPr>
            <a:picLocks noGrp="1" noChangeAspect="1"/>
          </p:cNvPicPr>
          <p:nvPr>
            <p:ph sz="quarter" idx="4294967295"/>
          </p:nvPr>
        </p:nvPicPr>
        <p:blipFill>
          <a:blip r:embed="rId3" cstate="print"/>
          <a:stretch>
            <a:fillRect/>
          </a:stretch>
        </p:blipFill>
        <p:spPr>
          <a:xfrm>
            <a:off x="4572000" y="1447800"/>
            <a:ext cx="3657600" cy="4876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3610744" cy="900336"/>
          </a:xfrm>
        </p:spPr>
        <p:txBody>
          <a:bodyPr>
            <a:normAutofit/>
          </a:bodyPr>
          <a:lstStyle/>
          <a:p>
            <a:r>
              <a:rPr lang="en-US" sz="2400" dirty="0" smtClean="0"/>
              <a:t>Concern for the future    </a:t>
            </a:r>
            <a:br>
              <a:rPr lang="en-US" sz="2400" dirty="0" smtClean="0"/>
            </a:br>
            <a:r>
              <a:rPr lang="en-US" b="0" dirty="0" smtClean="0"/>
              <a:t> - </a:t>
            </a:r>
            <a:r>
              <a:rPr lang="en-US" b="0" i="1" dirty="0" smtClean="0"/>
              <a:t>decline in lake &amp; river health </a:t>
            </a:r>
            <a:endParaRPr lang="en-CA" b="0" i="1" dirty="0">
              <a:latin typeface="+mn-lt"/>
            </a:endParaRPr>
          </a:p>
        </p:txBody>
      </p:sp>
      <p:sp>
        <p:nvSpPr>
          <p:cNvPr id="9" name="Text Placeholder 8"/>
          <p:cNvSpPr>
            <a:spLocks noGrp="1"/>
          </p:cNvSpPr>
          <p:nvPr>
            <p:ph type="body" sz="half" idx="2"/>
          </p:nvPr>
        </p:nvSpPr>
        <p:spPr>
          <a:xfrm>
            <a:off x="457200" y="1412776"/>
            <a:ext cx="3322712" cy="4713387"/>
          </a:xfrm>
        </p:spPr>
        <p:txBody>
          <a:bodyPr>
            <a:normAutofit/>
          </a:bodyPr>
          <a:lstStyle/>
          <a:p>
            <a:pPr>
              <a:buFont typeface="Arial" charset="0"/>
              <a:buChar char="•"/>
            </a:pPr>
            <a:r>
              <a:rPr lang="en-US" dirty="0" smtClean="0"/>
              <a:t> Earlier ice-out and later freeze-up </a:t>
            </a:r>
          </a:p>
          <a:p>
            <a:pPr>
              <a:buFont typeface="Arial" charset="0"/>
              <a:buChar char="•"/>
            </a:pPr>
            <a:r>
              <a:rPr lang="en-US" dirty="0" smtClean="0"/>
              <a:t> Warmer temps &amp; increased evaporation may lead to lower water levels </a:t>
            </a:r>
          </a:p>
          <a:p>
            <a:pPr>
              <a:buFont typeface="Arial" charset="0"/>
              <a:buChar char="•"/>
            </a:pPr>
            <a:r>
              <a:rPr lang="en-US" dirty="0" smtClean="0"/>
              <a:t> Altered stream flow patterns</a:t>
            </a:r>
          </a:p>
          <a:p>
            <a:pPr>
              <a:buFont typeface="Arial" charset="0"/>
              <a:buChar char="•"/>
            </a:pPr>
            <a:r>
              <a:rPr lang="en-US" dirty="0" smtClean="0"/>
              <a:t> Decreased water quality </a:t>
            </a:r>
          </a:p>
          <a:p>
            <a:pPr>
              <a:buFont typeface="Arial" charset="0"/>
              <a:buChar char="•"/>
            </a:pPr>
            <a:r>
              <a:rPr lang="en-US" dirty="0" smtClean="0"/>
              <a:t> Warmer water fish (large-mouthed bass) should do well</a:t>
            </a:r>
          </a:p>
          <a:p>
            <a:pPr>
              <a:buFont typeface="Arial" charset="0"/>
              <a:buChar char="•"/>
            </a:pPr>
            <a:r>
              <a:rPr lang="en-US" dirty="0" smtClean="0"/>
              <a:t> Cool water fish (walleye) may decrease </a:t>
            </a:r>
          </a:p>
          <a:p>
            <a:pPr>
              <a:buFont typeface="Arial" charset="0"/>
              <a:buChar char="•"/>
            </a:pPr>
            <a:r>
              <a:rPr lang="en-US" dirty="0" smtClean="0"/>
              <a:t> Conditions may allow non-native fish (e.g., round goby) to thrive &amp; out-compete native species for food </a:t>
            </a:r>
          </a:p>
          <a:p>
            <a:pPr>
              <a:buFont typeface="Arial" charset="0"/>
              <a:buChar char="•"/>
            </a:pPr>
            <a:r>
              <a:rPr lang="en-US" dirty="0" smtClean="0"/>
              <a:t> An increase in the types and abundance of invasive species (e.g., zebra mussel, rusty crayfish, spiny </a:t>
            </a:r>
            <a:r>
              <a:rPr lang="en-US" dirty="0" err="1" smtClean="0"/>
              <a:t>waterflea</a:t>
            </a:r>
            <a:r>
              <a:rPr lang="en-US" dirty="0" smtClean="0"/>
              <a:t>, Eurasian water-milfoil, Frog-bit, Fanwort)</a:t>
            </a:r>
          </a:p>
          <a:p>
            <a:pPr>
              <a:buFont typeface="Arial" charset="0"/>
              <a:buChar char="•"/>
            </a:pPr>
            <a:r>
              <a:rPr lang="en-US" dirty="0" smtClean="0"/>
              <a:t> 2012 was one of the worst summers on record for aquatic plant-related problems for boaters (</a:t>
            </a:r>
            <a:r>
              <a:rPr lang="en-US" b="1" dirty="0" smtClean="0"/>
              <a:t>Source</a:t>
            </a:r>
            <a:r>
              <a:rPr lang="en-US" dirty="0" smtClean="0"/>
              <a:t>: marina owner, Buckhorn Lake)</a:t>
            </a:r>
          </a:p>
          <a:p>
            <a:endParaRPr lang="en-CA" dirty="0"/>
          </a:p>
        </p:txBody>
      </p:sp>
      <p:pic>
        <p:nvPicPr>
          <p:cNvPr id="12" name="Picture 11" descr="Myriophyllum_spicatum Eurasian water-milfoil JPG.JPG"/>
          <p:cNvPicPr>
            <a:picLocks noChangeAspect="1"/>
          </p:cNvPicPr>
          <p:nvPr/>
        </p:nvPicPr>
        <p:blipFill>
          <a:blip r:embed="rId2" cstate="print"/>
          <a:stretch>
            <a:fillRect/>
          </a:stretch>
        </p:blipFill>
        <p:spPr>
          <a:xfrm>
            <a:off x="4139952" y="4365104"/>
            <a:ext cx="3886200" cy="2185988"/>
          </a:xfrm>
          <a:prstGeom prst="rect">
            <a:avLst/>
          </a:prstGeom>
        </p:spPr>
      </p:pic>
      <p:pic>
        <p:nvPicPr>
          <p:cNvPr id="11" name="Picture 10" descr="Buckhorn Lake June 2009  Algae (Jane Philpott).jpg"/>
          <p:cNvPicPr>
            <a:picLocks noChangeAspect="1"/>
          </p:cNvPicPr>
          <p:nvPr/>
        </p:nvPicPr>
        <p:blipFill>
          <a:blip r:embed="rId3" cstate="print"/>
          <a:stretch>
            <a:fillRect/>
          </a:stretch>
        </p:blipFill>
        <p:spPr>
          <a:xfrm>
            <a:off x="4211960" y="260648"/>
            <a:ext cx="3200400" cy="2039112"/>
          </a:xfrm>
          <a:prstGeom prst="rect">
            <a:avLst/>
          </a:prstGeom>
        </p:spPr>
      </p:pic>
      <p:pic>
        <p:nvPicPr>
          <p:cNvPr id="10" name="Content Placeholder 9" descr="P1010249.JPG"/>
          <p:cNvPicPr>
            <a:picLocks noGrp="1" noChangeAspect="1"/>
          </p:cNvPicPr>
          <p:nvPr>
            <p:ph idx="1"/>
          </p:nvPr>
        </p:nvPicPr>
        <p:blipFill>
          <a:blip r:embed="rId4" cstate="print"/>
          <a:stretch>
            <a:fillRect/>
          </a:stretch>
        </p:blipFill>
        <p:spPr>
          <a:xfrm>
            <a:off x="4468906" y="1905000"/>
            <a:ext cx="3836894" cy="2609088"/>
          </a:xfrm>
        </p:spPr>
      </p:pic>
      <p:sp>
        <p:nvSpPr>
          <p:cNvPr id="13" name="TextBox 12"/>
          <p:cNvSpPr txBox="1"/>
          <p:nvPr/>
        </p:nvSpPr>
        <p:spPr>
          <a:xfrm>
            <a:off x="3886200" y="6019800"/>
            <a:ext cx="2438400" cy="369332"/>
          </a:xfrm>
          <a:prstGeom prst="rect">
            <a:avLst/>
          </a:prstGeom>
          <a:noFill/>
        </p:spPr>
        <p:txBody>
          <a:bodyPr wrap="square" rtlCol="0">
            <a:spAutoFit/>
          </a:bodyPr>
          <a:lstStyle/>
          <a:p>
            <a:r>
              <a:rPr lang="en-US" dirty="0" smtClean="0">
                <a:solidFill>
                  <a:schemeClr val="bg1"/>
                </a:solidFill>
                <a:latin typeface="+mn-lt"/>
              </a:rPr>
              <a:t>Eurasian Milfoil</a:t>
            </a:r>
            <a:endParaRPr lang="en-CA" dirty="0">
              <a:solidFill>
                <a:schemeClr val="bg1"/>
              </a:solidFill>
              <a:latin typeface="+mn-lt"/>
            </a:endParaRPr>
          </a:p>
        </p:txBody>
      </p:sp>
      <p:sp>
        <p:nvSpPr>
          <p:cNvPr id="14" name="TextBox 13"/>
          <p:cNvSpPr txBox="1"/>
          <p:nvPr/>
        </p:nvSpPr>
        <p:spPr>
          <a:xfrm>
            <a:off x="4648200" y="4038600"/>
            <a:ext cx="1905000" cy="381000"/>
          </a:xfrm>
          <a:prstGeom prst="rect">
            <a:avLst/>
          </a:prstGeom>
          <a:noFill/>
        </p:spPr>
        <p:txBody>
          <a:bodyPr wrap="square" rtlCol="0">
            <a:spAutoFit/>
          </a:bodyPr>
          <a:lstStyle/>
          <a:p>
            <a:r>
              <a:rPr lang="en-US" dirty="0" smtClean="0">
                <a:solidFill>
                  <a:schemeClr val="bg1"/>
                </a:solidFill>
                <a:latin typeface="+mn-lt"/>
              </a:rPr>
              <a:t>Zebra Mussels</a:t>
            </a:r>
            <a:endParaRPr lang="en-CA" dirty="0">
              <a:solidFill>
                <a:schemeClr val="bg1"/>
              </a:solidFill>
              <a:latin typeface="+mn-lt"/>
            </a:endParaRPr>
          </a:p>
        </p:txBody>
      </p:sp>
      <p:sp>
        <p:nvSpPr>
          <p:cNvPr id="15" name="TextBox 14"/>
          <p:cNvSpPr txBox="1"/>
          <p:nvPr/>
        </p:nvSpPr>
        <p:spPr>
          <a:xfrm>
            <a:off x="4860032" y="1447800"/>
            <a:ext cx="2074168" cy="369332"/>
          </a:xfrm>
          <a:prstGeom prst="rect">
            <a:avLst/>
          </a:prstGeom>
          <a:noFill/>
        </p:spPr>
        <p:txBody>
          <a:bodyPr wrap="square" rtlCol="0">
            <a:spAutoFit/>
          </a:bodyPr>
          <a:lstStyle/>
          <a:p>
            <a:r>
              <a:rPr lang="en-US" dirty="0" smtClean="0">
                <a:latin typeface="+mn-lt"/>
              </a:rPr>
              <a:t>                  Walleye</a:t>
            </a:r>
            <a:endParaRPr lang="en-CA"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Concern for the future</a:t>
            </a:r>
            <a:r>
              <a:rPr lang="en-US" sz="2800" dirty="0" smtClean="0"/>
              <a:t>    </a:t>
            </a:r>
            <a:r>
              <a:rPr lang="en-US" sz="2400" dirty="0" smtClean="0"/>
              <a:t/>
            </a:r>
            <a:br>
              <a:rPr lang="en-US" sz="2400" dirty="0" smtClean="0"/>
            </a:br>
            <a:r>
              <a:rPr lang="en-US" sz="2400" dirty="0" smtClean="0"/>
              <a:t> emotional distress </a:t>
            </a:r>
            <a:endParaRPr lang="en-CA" sz="2400" dirty="0"/>
          </a:p>
        </p:txBody>
      </p:sp>
      <p:sp>
        <p:nvSpPr>
          <p:cNvPr id="4" name="Content Placeholder 3"/>
          <p:cNvSpPr>
            <a:spLocks noGrp="1"/>
          </p:cNvSpPr>
          <p:nvPr>
            <p:ph idx="1"/>
          </p:nvPr>
        </p:nvSpPr>
        <p:spPr>
          <a:xfrm>
            <a:off x="539552" y="1124744"/>
            <a:ext cx="3810000" cy="5256584"/>
          </a:xfrm>
        </p:spPr>
        <p:txBody>
          <a:bodyPr>
            <a:normAutofit/>
          </a:bodyPr>
          <a:lstStyle/>
          <a:p>
            <a:pPr>
              <a:buNone/>
            </a:pPr>
            <a:endParaRPr lang="en-US" sz="1600" dirty="0" smtClean="0"/>
          </a:p>
          <a:p>
            <a:endParaRPr lang="en-US" sz="1800" dirty="0" smtClean="0"/>
          </a:p>
          <a:p>
            <a:r>
              <a:rPr lang="en-US" sz="1800" dirty="0" smtClean="0"/>
              <a:t> A change in how it “feels” to live in the Kawarthas  - new species, new climate, extreme weather events  </a:t>
            </a:r>
          </a:p>
          <a:p>
            <a:pPr>
              <a:buNone/>
            </a:pPr>
            <a:endParaRPr lang="en-US" sz="1800" dirty="0" smtClean="0"/>
          </a:p>
          <a:p>
            <a:r>
              <a:rPr lang="en-US" sz="1800" dirty="0" smtClean="0"/>
              <a:t>The disappearance of some seasonal rituals we’ve had for so long (e.g., a  backyard rink, cross-country skiing) </a:t>
            </a:r>
          </a:p>
          <a:p>
            <a:pPr>
              <a:buNone/>
            </a:pPr>
            <a:endParaRPr lang="en-US" sz="1800" dirty="0" smtClean="0"/>
          </a:p>
          <a:p>
            <a:r>
              <a:rPr lang="en-US" sz="1800" dirty="0" smtClean="0"/>
              <a:t>A sense of loss when valued natural environments are disrupted or degraded  (e.g., loss of trees in wind storms, loss of species like nighthawks)</a:t>
            </a:r>
          </a:p>
          <a:p>
            <a:pPr>
              <a:buNone/>
            </a:pPr>
            <a:endParaRPr lang="en-US" sz="1800" dirty="0" smtClean="0"/>
          </a:p>
          <a:p>
            <a:pPr>
              <a:buNone/>
            </a:pPr>
            <a:endParaRPr lang="en-US" sz="1600" dirty="0" smtClean="0"/>
          </a:p>
        </p:txBody>
      </p:sp>
      <p:pic>
        <p:nvPicPr>
          <p:cNvPr id="7" name="Content Placeholder 6" descr="Deciduous forest 2 -MNR.jpg"/>
          <p:cNvPicPr>
            <a:picLocks noGrp="1" noChangeAspect="1"/>
          </p:cNvPicPr>
          <p:nvPr>
            <p:ph sz="quarter" idx="4294967295"/>
          </p:nvPr>
        </p:nvPicPr>
        <p:blipFill>
          <a:blip r:embed="rId3" cstate="print"/>
          <a:stretch>
            <a:fillRect/>
          </a:stretch>
        </p:blipFill>
        <p:spPr>
          <a:xfrm>
            <a:off x="4499991" y="1844824"/>
            <a:ext cx="4224469" cy="316835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4191000" cy="565150"/>
          </a:xfrm>
        </p:spPr>
        <p:txBody>
          <a:bodyPr/>
          <a:lstStyle/>
          <a:p>
            <a:r>
              <a:rPr lang="en-US" sz="2800" b="0" dirty="0" smtClean="0"/>
              <a:t>Huge obstacles to ACTION  </a:t>
            </a:r>
            <a:endParaRPr lang="en-CA" sz="2800" b="0" dirty="0"/>
          </a:p>
        </p:txBody>
      </p:sp>
      <p:sp>
        <p:nvSpPr>
          <p:cNvPr id="13" name="Text Placeholder 6"/>
          <p:cNvSpPr>
            <a:spLocks noGrp="1"/>
          </p:cNvSpPr>
          <p:nvPr>
            <p:ph idx="1"/>
          </p:nvPr>
        </p:nvSpPr>
        <p:spPr>
          <a:xfrm>
            <a:off x="5334000" y="0"/>
            <a:ext cx="3581400" cy="5853113"/>
          </a:xfrm>
        </p:spPr>
        <p:txBody>
          <a:bodyPr/>
          <a:lstStyle/>
          <a:p>
            <a:endParaRPr lang="en-US" dirty="0" smtClean="0"/>
          </a:p>
          <a:p>
            <a:endParaRPr lang="en-US" dirty="0" smtClean="0"/>
          </a:p>
          <a:p>
            <a:endParaRPr lang="en-US" dirty="0" smtClean="0"/>
          </a:p>
          <a:p>
            <a:endParaRPr lang="en-US" dirty="0" smtClean="0"/>
          </a:p>
          <a:p>
            <a:pPr>
              <a:buNone/>
            </a:pPr>
            <a:r>
              <a:rPr lang="en-US" sz="1800" b="0" i="1" dirty="0" smtClean="0"/>
              <a:t>                </a:t>
            </a:r>
          </a:p>
          <a:p>
            <a:endParaRPr lang="en-US" sz="1800" b="0" i="1" dirty="0" smtClean="0"/>
          </a:p>
          <a:p>
            <a:endParaRPr lang="en-US" sz="1800" b="0" i="1" dirty="0" smtClean="0"/>
          </a:p>
          <a:p>
            <a:endParaRPr lang="en-US" sz="1800" b="0" i="1" dirty="0" smtClean="0"/>
          </a:p>
          <a:p>
            <a:pPr>
              <a:buNone/>
            </a:pPr>
            <a:r>
              <a:rPr lang="en-US" sz="1800" b="0" i="1" dirty="0" smtClean="0"/>
              <a:t>               </a:t>
            </a:r>
          </a:p>
          <a:p>
            <a:endParaRPr lang="en-US" sz="1800" b="0" i="1" dirty="0" smtClean="0"/>
          </a:p>
          <a:p>
            <a:endParaRPr lang="en-CA" dirty="0"/>
          </a:p>
        </p:txBody>
      </p:sp>
      <p:sp>
        <p:nvSpPr>
          <p:cNvPr id="12" name="Text Placeholder 11"/>
          <p:cNvSpPr>
            <a:spLocks noGrp="1"/>
          </p:cNvSpPr>
          <p:nvPr>
            <p:ph type="body" sz="half" idx="2"/>
          </p:nvPr>
        </p:nvSpPr>
        <p:spPr>
          <a:xfrm>
            <a:off x="323528" y="838200"/>
            <a:ext cx="5472608" cy="5715000"/>
          </a:xfrm>
        </p:spPr>
        <p:txBody>
          <a:bodyPr>
            <a:normAutofit/>
          </a:bodyPr>
          <a:lstStyle/>
          <a:p>
            <a:pPr>
              <a:buFont typeface="Arial" charset="0"/>
              <a:buChar char="•"/>
            </a:pPr>
            <a:r>
              <a:rPr lang="en-US" sz="1600" b="1" dirty="0" smtClean="0"/>
              <a:t> </a:t>
            </a:r>
            <a:r>
              <a:rPr lang="en-US" sz="1600" dirty="0" smtClean="0"/>
              <a:t> Well-funded, highly successful </a:t>
            </a:r>
            <a:r>
              <a:rPr lang="en-US" sz="1600" b="1" dirty="0" smtClean="0"/>
              <a:t>“denial industry” </a:t>
            </a:r>
            <a:r>
              <a:rPr lang="en-US" sz="1600" dirty="0" smtClean="0"/>
              <a:t>h</a:t>
            </a:r>
            <a:r>
              <a:rPr lang="en-US" sz="1600" dirty="0" smtClean="0"/>
              <a:t>as </a:t>
            </a:r>
            <a:r>
              <a:rPr lang="en-US" sz="1600" dirty="0" smtClean="0"/>
              <a:t>managed </a:t>
            </a:r>
            <a:r>
              <a:rPr lang="en-US" sz="1600" b="1" dirty="0" smtClean="0"/>
              <a:t>to instill doubt: </a:t>
            </a:r>
            <a:r>
              <a:rPr lang="en-US" sz="1600" dirty="0" smtClean="0"/>
              <a:t>Is CC actually human-induced and/or something to be concerned about. It’s therefore fine to be “</a:t>
            </a:r>
            <a:r>
              <a:rPr lang="en-US" sz="1600" b="1" dirty="0" smtClean="0"/>
              <a:t>apathetic</a:t>
            </a:r>
            <a:r>
              <a:rPr lang="en-US" sz="1600" dirty="0" smtClean="0"/>
              <a:t>.”</a:t>
            </a:r>
            <a:endParaRPr lang="en-US" sz="1600" dirty="0" smtClean="0"/>
          </a:p>
          <a:p>
            <a:pPr>
              <a:buFont typeface="Arial" charset="0"/>
              <a:buChar char="•"/>
            </a:pPr>
            <a:r>
              <a:rPr lang="en-US" sz="1600" dirty="0" smtClean="0"/>
              <a:t>  Action on climate change is framed as “</a:t>
            </a:r>
            <a:r>
              <a:rPr lang="en-US" sz="1600" b="1" dirty="0" smtClean="0"/>
              <a:t>anti-economic growth</a:t>
            </a:r>
            <a:r>
              <a:rPr lang="en-US" sz="1600" dirty="0" smtClean="0"/>
              <a:t>” and a government money grab thru new taxes. </a:t>
            </a:r>
            <a:r>
              <a:rPr lang="en-US" sz="1600" dirty="0" smtClean="0"/>
              <a:t> </a:t>
            </a:r>
            <a:endParaRPr lang="en-US" sz="1600" dirty="0" smtClean="0"/>
          </a:p>
          <a:p>
            <a:pPr>
              <a:buFont typeface="Arial" charset="0"/>
              <a:buChar char="•"/>
            </a:pPr>
            <a:r>
              <a:rPr lang="en-US" sz="1600" dirty="0" smtClean="0"/>
              <a:t> We are both </a:t>
            </a:r>
            <a:r>
              <a:rPr lang="en-US" sz="1600" b="1" dirty="0" smtClean="0"/>
              <a:t>disconnected from nature</a:t>
            </a:r>
            <a:r>
              <a:rPr lang="en-US" sz="1600" dirty="0" smtClean="0"/>
              <a:t>. Fewer of us go outside, so all seems fine.</a:t>
            </a:r>
          </a:p>
          <a:p>
            <a:pPr>
              <a:buFont typeface="Arial" charset="0"/>
              <a:buChar char="•"/>
            </a:pPr>
            <a:r>
              <a:rPr lang="en-US" sz="1600" b="1" dirty="0" smtClean="0"/>
              <a:t> Our brain </a:t>
            </a:r>
            <a:r>
              <a:rPr lang="en-US" sz="1600" dirty="0" smtClean="0"/>
              <a:t>reacts poorly to </a:t>
            </a:r>
            <a:r>
              <a:rPr lang="en-US" sz="1600" b="1" dirty="0" smtClean="0"/>
              <a:t>slow motion </a:t>
            </a:r>
            <a:r>
              <a:rPr lang="en-US" sz="1600" b="1" dirty="0" smtClean="0"/>
              <a:t>phenomena</a:t>
            </a:r>
          </a:p>
          <a:p>
            <a:pPr>
              <a:buFont typeface="Arial" charset="0"/>
              <a:buChar char="•"/>
            </a:pPr>
            <a:r>
              <a:rPr lang="en-US" sz="1600" dirty="0" smtClean="0"/>
              <a:t> </a:t>
            </a:r>
            <a:r>
              <a:rPr lang="en-US" sz="1600" dirty="0" smtClean="0"/>
              <a:t>Humans deal poorly with </a:t>
            </a:r>
            <a:r>
              <a:rPr lang="en-US" sz="1600" b="1" dirty="0" smtClean="0"/>
              <a:t>future events</a:t>
            </a:r>
            <a:r>
              <a:rPr lang="en-US" sz="1600" dirty="0" smtClean="0"/>
              <a:t>; we deal poorly with </a:t>
            </a:r>
            <a:r>
              <a:rPr lang="en-US" sz="1600" b="1" dirty="0" smtClean="0"/>
              <a:t>uncertainty</a:t>
            </a:r>
            <a:r>
              <a:rPr lang="en-US" sz="1600" dirty="0" smtClean="0"/>
              <a:t>; and we are cost </a:t>
            </a:r>
            <a:r>
              <a:rPr lang="en-US" sz="1600" b="1" dirty="0" smtClean="0"/>
              <a:t>averse</a:t>
            </a:r>
            <a:r>
              <a:rPr lang="en-US" sz="1600" dirty="0" smtClean="0"/>
              <a:t>. Climate change is characterized by all three of these. </a:t>
            </a:r>
            <a:endParaRPr lang="en-US" sz="1600" dirty="0" smtClean="0"/>
          </a:p>
          <a:p>
            <a:pPr>
              <a:buFont typeface="Arial" charset="0"/>
              <a:buChar char="•"/>
            </a:pPr>
            <a:r>
              <a:rPr lang="en-US" sz="1600" b="1" dirty="0" smtClean="0"/>
              <a:t> </a:t>
            </a:r>
            <a:r>
              <a:rPr lang="en-CA" sz="1600" dirty="0" smtClean="0"/>
              <a:t> </a:t>
            </a:r>
            <a:r>
              <a:rPr lang="en-CA" sz="1600" b="1" dirty="0" smtClean="0"/>
              <a:t>Shifting baseline syndrome </a:t>
            </a:r>
            <a:r>
              <a:rPr lang="en-CA" sz="1600" dirty="0" smtClean="0"/>
              <a:t>– Because change happens so gradually, we hardly notice it. Soon, the change is radical (e.g., no birds singing) but seems “normal” </a:t>
            </a:r>
            <a:endParaRPr lang="en-US" sz="1600" dirty="0" smtClean="0"/>
          </a:p>
          <a:p>
            <a:pPr>
              <a:buFont typeface="Arial" charset="0"/>
              <a:buChar char="•"/>
            </a:pPr>
            <a:r>
              <a:rPr lang="en-US" sz="1600" dirty="0" smtClean="0"/>
              <a:t> We are </a:t>
            </a:r>
            <a:r>
              <a:rPr lang="en-US" sz="1600" b="1" dirty="0" smtClean="0"/>
              <a:t>not reminded of climate change</a:t>
            </a:r>
            <a:r>
              <a:rPr lang="en-US" sz="1600" dirty="0" smtClean="0"/>
              <a:t> enough – not even on weather reports or Weather Network website!</a:t>
            </a:r>
          </a:p>
          <a:p>
            <a:pPr>
              <a:buFont typeface="Arial" charset="0"/>
              <a:buChar char="•"/>
            </a:pPr>
            <a:r>
              <a:rPr lang="en-US" sz="1600" dirty="0" smtClean="0"/>
              <a:t> </a:t>
            </a:r>
            <a:r>
              <a:rPr lang="en-US" sz="1600" b="1" dirty="0" smtClean="0"/>
              <a:t>Gratification</a:t>
            </a:r>
            <a:r>
              <a:rPr lang="en-US" sz="1600" dirty="0" smtClean="0"/>
              <a:t> for action now is in the distant future</a:t>
            </a:r>
          </a:p>
          <a:p>
            <a:pPr>
              <a:buFont typeface="Arial" charset="0"/>
              <a:buChar char="•"/>
            </a:pPr>
            <a:r>
              <a:rPr lang="en-US" sz="1600" dirty="0" smtClean="0"/>
              <a:t> </a:t>
            </a:r>
            <a:r>
              <a:rPr lang="en-US" sz="1600" b="1" dirty="0" smtClean="0"/>
              <a:t>Individual action </a:t>
            </a:r>
            <a:r>
              <a:rPr lang="en-US" sz="1600" dirty="0" smtClean="0"/>
              <a:t>seems meaningless. </a:t>
            </a:r>
            <a:r>
              <a:rPr lang="en-US" sz="1600" b="1" dirty="0" smtClean="0"/>
              <a:t>It all seems so hopeless. </a:t>
            </a:r>
            <a:endParaRPr lang="en-US" sz="1600" b="1" dirty="0" smtClean="0"/>
          </a:p>
          <a:p>
            <a:pPr>
              <a:buFont typeface="Arial" charset="0"/>
              <a:buChar char="•"/>
            </a:pPr>
            <a:r>
              <a:rPr lang="en-US" sz="1600" dirty="0" smtClean="0"/>
              <a:t> A solution means a </a:t>
            </a:r>
            <a:r>
              <a:rPr lang="en-US" sz="1600" b="1" dirty="0" smtClean="0"/>
              <a:t>massive move away from fossil fuels </a:t>
            </a:r>
            <a:r>
              <a:rPr lang="en-US" sz="1600" dirty="0" smtClean="0"/>
              <a:t>and major changes to our lifestyles.  </a:t>
            </a:r>
          </a:p>
          <a:p>
            <a:endParaRPr lang="en-US" sz="1600" dirty="0" smtClean="0"/>
          </a:p>
          <a:p>
            <a:endParaRPr lang="en-US" sz="1600" dirty="0" smtClean="0"/>
          </a:p>
          <a:p>
            <a:endParaRPr lang="en-CA" sz="1600" b="1" dirty="0" smtClean="0"/>
          </a:p>
          <a:p>
            <a:pPr>
              <a:lnSpc>
                <a:spcPct val="150000"/>
              </a:lnSpc>
              <a:buFont typeface="Arial" charset="0"/>
              <a:buChar char="•"/>
            </a:pPr>
            <a:endParaRPr lang="en-US" sz="1600" b="1" dirty="0" smtClean="0"/>
          </a:p>
          <a:p>
            <a:pPr>
              <a:buNone/>
            </a:pPr>
            <a:endParaRPr lang="en-CA" sz="1600" b="0" i="1" dirty="0"/>
          </a:p>
        </p:txBody>
      </p:sp>
      <p:pic>
        <p:nvPicPr>
          <p:cNvPr id="15" name="Content Placeholder 6" descr="Dragonfly_larva's_omission_husk.jpg"/>
          <p:cNvPicPr>
            <a:picLocks noChangeAspect="1"/>
          </p:cNvPicPr>
          <p:nvPr/>
        </p:nvPicPr>
        <p:blipFill>
          <a:blip r:embed="rId3" cstate="print"/>
          <a:stretch>
            <a:fillRect/>
          </a:stretch>
        </p:blipFill>
        <p:spPr>
          <a:xfrm>
            <a:off x="6300192" y="764704"/>
            <a:ext cx="2137624" cy="2103512"/>
          </a:xfrm>
          <a:prstGeom prst="rect">
            <a:avLst/>
          </a:prstGeom>
        </p:spPr>
      </p:pic>
      <p:sp>
        <p:nvSpPr>
          <p:cNvPr id="19" name="Rectangle 18"/>
          <p:cNvSpPr/>
          <p:nvPr/>
        </p:nvSpPr>
        <p:spPr>
          <a:xfrm>
            <a:off x="1676401" y="3982998"/>
            <a:ext cx="2971799" cy="2308324"/>
          </a:xfrm>
          <a:prstGeom prst="rect">
            <a:avLst/>
          </a:prstGeom>
        </p:spPr>
        <p:txBody>
          <a:bodyPr wrap="square">
            <a:spAutoFit/>
          </a:bodyPr>
          <a:lstStyle/>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r>
              <a:rPr lang="en-US" i="1" dirty="0" smtClean="0">
                <a:solidFill>
                  <a:schemeClr val="bg1"/>
                </a:solidFill>
              </a:rPr>
              <a:t>              </a:t>
            </a:r>
            <a:endParaRPr lang="en-CA" i="1" dirty="0">
              <a:latin typeface="+mn-lt"/>
            </a:endParaRPr>
          </a:p>
        </p:txBody>
      </p:sp>
      <p:pic>
        <p:nvPicPr>
          <p:cNvPr id="14" name="Picture 14" descr="C:\Documents and Settings\Owner\Desktop\WIKIMEDIA PICS\Ixodes_scapularis.jpg"/>
          <p:cNvPicPr>
            <a:picLocks noChangeAspect="1" noChangeArrowheads="1"/>
          </p:cNvPicPr>
          <p:nvPr/>
        </p:nvPicPr>
        <p:blipFill>
          <a:blip r:embed="rId4" cstate="print"/>
          <a:stretch>
            <a:fillRect/>
          </a:stretch>
        </p:blipFill>
        <p:spPr bwMode="auto">
          <a:xfrm>
            <a:off x="6012160" y="3789040"/>
            <a:ext cx="2746686" cy="1543288"/>
          </a:xfrm>
          <a:prstGeom prst="rect">
            <a:avLst/>
          </a:prstGeom>
          <a:noFill/>
        </p:spPr>
      </p:pic>
      <p:sp>
        <p:nvSpPr>
          <p:cNvPr id="16" name="TextBox 15"/>
          <p:cNvSpPr txBox="1"/>
          <p:nvPr/>
        </p:nvSpPr>
        <p:spPr>
          <a:xfrm>
            <a:off x="2971800" y="6553200"/>
            <a:ext cx="1295400" cy="369332"/>
          </a:xfrm>
          <a:prstGeom prst="rect">
            <a:avLst/>
          </a:prstGeom>
          <a:noFill/>
        </p:spPr>
        <p:txBody>
          <a:bodyPr wrap="square" rtlCol="0">
            <a:spAutoFit/>
          </a:bodyPr>
          <a:lstStyle/>
          <a:p>
            <a:r>
              <a:rPr lang="en-US" i="1" dirty="0" smtClean="0">
                <a:latin typeface="+mn-lt"/>
              </a:rPr>
              <a:t>      </a:t>
            </a:r>
            <a:endParaRPr lang="en-CA" i="1" dirty="0">
              <a:latin typeface="+mn-lt"/>
            </a:endParaRPr>
          </a:p>
        </p:txBody>
      </p:sp>
      <p:sp>
        <p:nvSpPr>
          <p:cNvPr id="23" name="TextBox 22"/>
          <p:cNvSpPr txBox="1"/>
          <p:nvPr/>
        </p:nvSpPr>
        <p:spPr>
          <a:xfrm>
            <a:off x="5334000" y="4572000"/>
            <a:ext cx="2590800" cy="646331"/>
          </a:xfrm>
          <a:prstGeom prst="rect">
            <a:avLst/>
          </a:prstGeom>
          <a:noFill/>
        </p:spPr>
        <p:txBody>
          <a:bodyPr wrap="square" rtlCol="0">
            <a:spAutoFit/>
          </a:bodyPr>
          <a:lstStyle/>
          <a:p>
            <a:r>
              <a:rPr lang="en-US" i="1" dirty="0" smtClean="0">
                <a:latin typeface="+mn-lt"/>
              </a:rPr>
              <a:t> </a:t>
            </a:r>
          </a:p>
          <a:p>
            <a:r>
              <a:rPr lang="en-US" i="1" dirty="0" smtClean="0">
                <a:solidFill>
                  <a:schemeClr val="bg1"/>
                </a:solidFill>
                <a:latin typeface="+mn-lt"/>
              </a:rPr>
              <a:t> </a:t>
            </a:r>
            <a:endParaRPr lang="en-CA" i="1" dirty="0">
              <a:solidFill>
                <a:schemeClr val="bg1"/>
              </a:solidFill>
              <a:latin typeface="+mn-lt"/>
            </a:endParaRPr>
          </a:p>
        </p:txBody>
      </p:sp>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40960" cy="792088"/>
          </a:xfrm>
        </p:spPr>
        <p:txBody>
          <a:bodyPr>
            <a:noAutofit/>
          </a:bodyPr>
          <a:lstStyle/>
          <a:p>
            <a:pPr algn="ctr"/>
            <a:r>
              <a:rPr lang="en-CA" sz="3600" b="0" dirty="0" smtClean="0"/>
              <a:t>What you can do</a:t>
            </a:r>
            <a:endParaRPr lang="en-CA" sz="3600" b="0" dirty="0"/>
          </a:p>
        </p:txBody>
      </p:sp>
      <p:sp>
        <p:nvSpPr>
          <p:cNvPr id="4" name="Text Placeholder 3"/>
          <p:cNvSpPr>
            <a:spLocks noGrp="1"/>
          </p:cNvSpPr>
          <p:nvPr>
            <p:ph type="body" sz="half" idx="2"/>
          </p:nvPr>
        </p:nvSpPr>
        <p:spPr>
          <a:xfrm>
            <a:off x="251520" y="836712"/>
            <a:ext cx="4176464" cy="5832648"/>
          </a:xfrm>
        </p:spPr>
        <p:txBody>
          <a:bodyPr>
            <a:normAutofit/>
          </a:bodyPr>
          <a:lstStyle/>
          <a:p>
            <a:endParaRPr lang="en-CA" sz="2000" dirty="0" smtClean="0"/>
          </a:p>
          <a:p>
            <a:pPr>
              <a:buFont typeface="Arial" charset="0"/>
              <a:buChar char="•"/>
            </a:pPr>
            <a:r>
              <a:rPr lang="en-CA" sz="2000" dirty="0" smtClean="0"/>
              <a:t> </a:t>
            </a:r>
            <a:r>
              <a:rPr lang="en-CA" sz="2000" b="1" dirty="0" smtClean="0"/>
              <a:t>Make climate change a regular topic of conversation </a:t>
            </a:r>
            <a:r>
              <a:rPr lang="en-CA" sz="2000" dirty="0" smtClean="0"/>
              <a:t>with friends and relatives </a:t>
            </a:r>
          </a:p>
          <a:p>
            <a:pPr>
              <a:buFont typeface="Arial" charset="0"/>
              <a:buChar char="•"/>
            </a:pPr>
            <a:r>
              <a:rPr lang="en-CA" sz="2000" dirty="0" smtClean="0"/>
              <a:t> </a:t>
            </a:r>
            <a:r>
              <a:rPr lang="en-CA" sz="2000" b="1" dirty="0" smtClean="0"/>
              <a:t>Challenge deniers </a:t>
            </a:r>
            <a:r>
              <a:rPr lang="en-CA" sz="2000" dirty="0" smtClean="0"/>
              <a:t>or those who don’t consider it an important </a:t>
            </a:r>
            <a:r>
              <a:rPr lang="en-CA" sz="2000" dirty="0" smtClean="0"/>
              <a:t>threat</a:t>
            </a:r>
            <a:endParaRPr lang="en-CA" sz="2000" dirty="0" smtClean="0"/>
          </a:p>
          <a:p>
            <a:pPr>
              <a:buFont typeface="Arial" charset="0"/>
              <a:buChar char="•"/>
            </a:pPr>
            <a:r>
              <a:rPr lang="en-CA" sz="2000" b="1" dirty="0" smtClean="0"/>
              <a:t> </a:t>
            </a:r>
            <a:r>
              <a:rPr lang="en-CA" sz="2000" b="1" dirty="0" smtClean="0"/>
              <a:t>Demand much more aggressive  </a:t>
            </a:r>
            <a:r>
              <a:rPr lang="en-CA" sz="2000" b="1" dirty="0" smtClean="0"/>
              <a:t>action by </a:t>
            </a:r>
            <a:r>
              <a:rPr lang="en-CA" sz="2000" b="1" dirty="0" smtClean="0"/>
              <a:t>politicians </a:t>
            </a:r>
            <a:endParaRPr lang="en-CA" sz="2000" dirty="0" smtClean="0"/>
          </a:p>
          <a:p>
            <a:pPr>
              <a:buFont typeface="Arial" charset="0"/>
              <a:buChar char="•"/>
            </a:pPr>
            <a:r>
              <a:rPr lang="en-CA" sz="2000" dirty="0" smtClean="0"/>
              <a:t> </a:t>
            </a:r>
            <a:r>
              <a:rPr lang="en-CA" sz="2000" b="1" dirty="0" smtClean="0"/>
              <a:t> </a:t>
            </a:r>
            <a:r>
              <a:rPr lang="en-CA" sz="2000" dirty="0" smtClean="0"/>
              <a:t>Take part in </a:t>
            </a:r>
            <a:r>
              <a:rPr lang="en-CA" sz="2000" b="1" dirty="0" smtClean="0"/>
              <a:t>Citizen Science </a:t>
            </a:r>
            <a:r>
              <a:rPr lang="en-CA" sz="2000" dirty="0" smtClean="0"/>
              <a:t>monitoring programs </a:t>
            </a:r>
            <a:r>
              <a:rPr lang="en-CA" sz="2000" dirty="0" smtClean="0"/>
              <a:t>(e.g., Ontario Reptile </a:t>
            </a:r>
            <a:r>
              <a:rPr lang="en-CA" sz="2000" dirty="0" smtClean="0"/>
              <a:t>&amp; Amphibian Atlas, PlantWatch, Great Backyard Bird </a:t>
            </a:r>
            <a:r>
              <a:rPr lang="en-CA" sz="2000" dirty="0" smtClean="0"/>
              <a:t>Count) to become more aware of how the climate and nature are changing.</a:t>
            </a:r>
            <a:endParaRPr lang="en-CA" sz="2000" dirty="0" smtClean="0"/>
          </a:p>
          <a:p>
            <a:pPr>
              <a:buFont typeface="Arial" charset="0"/>
              <a:buChar char="•"/>
            </a:pPr>
            <a:endParaRPr lang="en-CA" sz="2000" dirty="0" smtClean="0"/>
          </a:p>
          <a:p>
            <a:pPr>
              <a:buFont typeface="Arial" charset="0"/>
              <a:buChar char="•"/>
            </a:pPr>
            <a:endParaRPr lang="en-CA" sz="2000" dirty="0" smtClean="0"/>
          </a:p>
          <a:p>
            <a:endParaRPr lang="en-CA" sz="2900" dirty="0" smtClean="0"/>
          </a:p>
          <a:p>
            <a:endParaRPr lang="en-CA" sz="6400" dirty="0"/>
          </a:p>
        </p:txBody>
      </p:sp>
      <p:pic>
        <p:nvPicPr>
          <p:cNvPr id="8" name="Content Placeholder 7" descr="Toronto Star April 2014.jpg"/>
          <p:cNvPicPr>
            <a:picLocks noGrp="1" noChangeAspect="1"/>
          </p:cNvPicPr>
          <p:nvPr>
            <p:ph idx="1"/>
          </p:nvPr>
        </p:nvPicPr>
        <p:blipFill>
          <a:blip r:embed="rId2" cstate="print"/>
          <a:stretch>
            <a:fillRect/>
          </a:stretch>
        </p:blipFill>
        <p:spPr>
          <a:xfrm>
            <a:off x="4644008" y="1052736"/>
            <a:ext cx="4248472" cy="424847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784350"/>
          </a:xfrm>
        </p:spPr>
        <p:txBody>
          <a:bodyPr/>
          <a:lstStyle/>
          <a:p>
            <a:r>
              <a:rPr lang="en-US" sz="3200" b="0" dirty="0" smtClean="0"/>
              <a:t>Earlier and more abundant grass &amp; tree pollen </a:t>
            </a:r>
            <a:endParaRPr lang="en-CA" sz="3200" b="0" dirty="0"/>
          </a:p>
        </p:txBody>
      </p:sp>
      <p:pic>
        <p:nvPicPr>
          <p:cNvPr id="14" name="Content Placeholder 13" descr="St. Catherine's Regatta 2008 039.jpg"/>
          <p:cNvPicPr>
            <a:picLocks noGrp="1" noChangeAspect="1"/>
          </p:cNvPicPr>
          <p:nvPr>
            <p:ph idx="1"/>
          </p:nvPr>
        </p:nvPicPr>
        <p:blipFill>
          <a:blip r:embed="rId3" cstate="print"/>
          <a:stretch>
            <a:fillRect/>
          </a:stretch>
        </p:blipFill>
        <p:spPr>
          <a:xfrm>
            <a:off x="4860032" y="1052736"/>
            <a:ext cx="2784309" cy="2088232"/>
          </a:xfrm>
        </p:spPr>
      </p:pic>
      <p:sp>
        <p:nvSpPr>
          <p:cNvPr id="7" name="Text Placeholder 6"/>
          <p:cNvSpPr>
            <a:spLocks noGrp="1"/>
          </p:cNvSpPr>
          <p:nvPr>
            <p:ph type="body" sz="half" idx="2"/>
          </p:nvPr>
        </p:nvSpPr>
        <p:spPr>
          <a:xfrm>
            <a:off x="457200" y="2362200"/>
            <a:ext cx="3008313" cy="3763963"/>
          </a:xfrm>
        </p:spPr>
        <p:txBody>
          <a:bodyPr>
            <a:normAutofit fontScale="85000" lnSpcReduction="10000"/>
          </a:bodyPr>
          <a:lstStyle/>
          <a:p>
            <a:pPr>
              <a:buFont typeface="Arial" pitchFamily="34" charset="0"/>
              <a:buChar char="•"/>
            </a:pPr>
            <a:r>
              <a:rPr lang="en-US" sz="1800" dirty="0" smtClean="0"/>
              <a:t> Tree pollen is emerging roughly two weeks earlier in the spring in much of </a:t>
            </a:r>
            <a:r>
              <a:rPr lang="en-US" sz="1800" dirty="0" err="1" smtClean="0"/>
              <a:t>N.A.</a:t>
            </a:r>
            <a:r>
              <a:rPr lang="en-US" sz="1800" dirty="0" smtClean="0"/>
              <a:t> </a:t>
            </a:r>
          </a:p>
          <a:p>
            <a:endParaRPr lang="en-US" sz="1800" dirty="0" smtClean="0"/>
          </a:p>
          <a:p>
            <a:pPr>
              <a:buFont typeface="Arial" pitchFamily="34" charset="0"/>
              <a:buChar char="•"/>
            </a:pPr>
            <a:r>
              <a:rPr lang="en-US" sz="1800" dirty="0" smtClean="0"/>
              <a:t> Pollen counts are expected to more than double by 2040 </a:t>
            </a:r>
          </a:p>
          <a:p>
            <a:endParaRPr lang="en-US" sz="1800" dirty="0" smtClean="0"/>
          </a:p>
          <a:p>
            <a:pPr>
              <a:buFont typeface="Arial" pitchFamily="34" charset="0"/>
              <a:buChar char="•"/>
            </a:pPr>
            <a:r>
              <a:rPr lang="en-CA" sz="1800" dirty="0" smtClean="0"/>
              <a:t> We can expect a large increase in pollen production in grasses (e.g., Timothy) due to increased CO</a:t>
            </a:r>
            <a:r>
              <a:rPr lang="en-CA" sz="1800" baseline="-25000" dirty="0" smtClean="0"/>
              <a:t>2</a:t>
            </a:r>
            <a:r>
              <a:rPr lang="en-CA" sz="1800" dirty="0" smtClean="0"/>
              <a:t>. Up to 200% more - </a:t>
            </a:r>
            <a:r>
              <a:rPr lang="en-CA" sz="1500" dirty="0" err="1" smtClean="0"/>
              <a:t>PLOS</a:t>
            </a:r>
            <a:r>
              <a:rPr lang="en-CA" sz="1500" dirty="0" smtClean="0"/>
              <a:t> 1, Nov. 2014</a:t>
            </a:r>
            <a:endParaRPr lang="en-US" sz="1500" dirty="0" smtClean="0"/>
          </a:p>
          <a:p>
            <a:endParaRPr lang="en-US" sz="1800" dirty="0" smtClean="0"/>
          </a:p>
          <a:p>
            <a:pPr>
              <a:buFont typeface="Arial" pitchFamily="34" charset="0"/>
              <a:buChar char="•"/>
            </a:pPr>
            <a:r>
              <a:rPr lang="en-US" sz="1800" dirty="0" smtClean="0"/>
              <a:t> Many people already experiencing more serious allergy symptoms </a:t>
            </a:r>
          </a:p>
          <a:p>
            <a:r>
              <a:rPr lang="en-US" sz="1600" dirty="0" smtClean="0"/>
              <a:t>   </a:t>
            </a:r>
            <a:r>
              <a:rPr lang="en-CA" sz="1600" dirty="0" smtClean="0"/>
              <a:t> </a:t>
            </a:r>
            <a:endParaRPr lang="en-CA" sz="1600" i="1" dirty="0"/>
          </a:p>
        </p:txBody>
      </p:sp>
      <p:sp>
        <p:nvSpPr>
          <p:cNvPr id="8" name="Text Placeholder 7"/>
          <p:cNvSpPr>
            <a:spLocks noGrp="1"/>
          </p:cNvSpPr>
          <p:nvPr>
            <p:ph type="body" sz="quarter" idx="4294967295"/>
          </p:nvPr>
        </p:nvSpPr>
        <p:spPr>
          <a:xfrm>
            <a:off x="5102225" y="1535113"/>
            <a:ext cx="4041775" cy="639762"/>
          </a:xfrm>
        </p:spPr>
        <p:txBody>
          <a:bodyPr/>
          <a:lstStyle/>
          <a:p>
            <a:r>
              <a:rPr lang="en-US" sz="1800" b="0" i="1" dirty="0" smtClean="0"/>
              <a:t>  </a:t>
            </a:r>
            <a:endParaRPr lang="en-CA" sz="1800" b="0" i="1" dirty="0"/>
          </a:p>
        </p:txBody>
      </p:sp>
      <p:pic>
        <p:nvPicPr>
          <p:cNvPr id="2050" name="Picture 2" descr="C:\Users\Drew\Pictures\NATURE\Species\PLANTS\Trees, Shrubs, and Vines\Pollen\June 2011 024.jpg"/>
          <p:cNvPicPr>
            <a:picLocks noChangeAspect="1" noChangeArrowheads="1"/>
          </p:cNvPicPr>
          <p:nvPr/>
        </p:nvPicPr>
        <p:blipFill>
          <a:blip r:embed="rId4" cstate="print"/>
          <a:srcRect/>
          <a:stretch>
            <a:fillRect/>
          </a:stretch>
        </p:blipFill>
        <p:spPr bwMode="auto">
          <a:xfrm>
            <a:off x="4860032" y="3356992"/>
            <a:ext cx="2784469" cy="2088232"/>
          </a:xfrm>
          <a:prstGeom prst="rect">
            <a:avLst/>
          </a:prstGeom>
          <a:noFill/>
        </p:spPr>
      </p:pic>
      <p:pic>
        <p:nvPicPr>
          <p:cNvPr id="9" name="Picture 8" descr="450px-Timothy - Wikimedia.jpg"/>
          <p:cNvPicPr>
            <a:picLocks noChangeAspect="1"/>
          </p:cNvPicPr>
          <p:nvPr/>
        </p:nvPicPr>
        <p:blipFill>
          <a:blip r:embed="rId5" cstate="print"/>
          <a:stretch>
            <a:fillRect/>
          </a:stretch>
        </p:blipFill>
        <p:spPr>
          <a:xfrm>
            <a:off x="3347864" y="1412775"/>
            <a:ext cx="1440160" cy="3311507"/>
          </a:xfrm>
          <a:prstGeom prst="rect">
            <a:avLst/>
          </a:prstGeom>
        </p:spPr>
      </p:pic>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68952" cy="1080120"/>
          </a:xfrm>
        </p:spPr>
        <p:txBody>
          <a:bodyPr>
            <a:normAutofit fontScale="90000"/>
          </a:bodyPr>
          <a:lstStyle/>
          <a:p>
            <a:r>
              <a:rPr lang="en-US" sz="3600" dirty="0" smtClean="0"/>
              <a:t>A marked increase in invasive species </a:t>
            </a:r>
            <a:r>
              <a:rPr lang="en-US" sz="3200" dirty="0" smtClean="0"/>
              <a:t/>
            </a:r>
            <a:br>
              <a:rPr lang="en-US" sz="3200" dirty="0" smtClean="0"/>
            </a:br>
            <a:r>
              <a:rPr lang="en-US" sz="2200" dirty="0" smtClean="0"/>
              <a:t>– </a:t>
            </a:r>
            <a:r>
              <a:rPr lang="en-US" sz="2200" i="1" dirty="0" smtClean="0"/>
              <a:t>more adaptable to a warming world than native plants </a:t>
            </a:r>
            <a:br>
              <a:rPr lang="en-US" sz="2200" i="1" dirty="0" smtClean="0"/>
            </a:br>
            <a:r>
              <a:rPr lang="en-US" sz="2200" i="1" dirty="0" smtClean="0"/>
              <a:t>- thrive in higher atmospheric CO2 levels</a:t>
            </a:r>
            <a:br>
              <a:rPr lang="en-US" sz="2200" i="1" dirty="0" smtClean="0"/>
            </a:br>
            <a:endParaRPr lang="en-CA" sz="2200" i="1" dirty="0"/>
          </a:p>
        </p:txBody>
      </p:sp>
      <p:sp>
        <p:nvSpPr>
          <p:cNvPr id="5" name="Text Placeholder 4"/>
          <p:cNvSpPr>
            <a:spLocks noGrp="1"/>
          </p:cNvSpPr>
          <p:nvPr>
            <p:ph type="body" idx="1"/>
          </p:nvPr>
        </p:nvSpPr>
        <p:spPr/>
        <p:txBody>
          <a:bodyPr/>
          <a:lstStyle/>
          <a:p>
            <a:r>
              <a:rPr lang="en-US" sz="1800" b="0" i="1" dirty="0" smtClean="0"/>
              <a:t> </a:t>
            </a:r>
            <a:endParaRPr lang="en-CA" sz="1800" b="0" i="1" dirty="0"/>
          </a:p>
        </p:txBody>
      </p:sp>
      <p:sp>
        <p:nvSpPr>
          <p:cNvPr id="6" name="Text Placeholder 5"/>
          <p:cNvSpPr>
            <a:spLocks noGrp="1"/>
          </p:cNvSpPr>
          <p:nvPr>
            <p:ph type="body" sz="quarter" idx="3"/>
          </p:nvPr>
        </p:nvSpPr>
        <p:spPr/>
        <p:txBody>
          <a:bodyPr/>
          <a:lstStyle/>
          <a:p>
            <a:r>
              <a:rPr lang="en-US" sz="1800" b="0" i="1" dirty="0" smtClean="0"/>
              <a:t> </a:t>
            </a:r>
            <a:endParaRPr lang="en-CA" sz="1800" b="0" i="1" dirty="0"/>
          </a:p>
        </p:txBody>
      </p:sp>
      <p:pic>
        <p:nvPicPr>
          <p:cNvPr id="13" name="Content Placeholder 12" descr="invasive exotics 031.jpg"/>
          <p:cNvPicPr>
            <a:picLocks noGrp="1" noChangeAspect="1"/>
          </p:cNvPicPr>
          <p:nvPr>
            <p:ph sz="quarter" idx="4"/>
          </p:nvPr>
        </p:nvPicPr>
        <p:blipFill>
          <a:blip r:embed="rId3" cstate="print"/>
          <a:stretch>
            <a:fillRect/>
          </a:stretch>
        </p:blipFill>
        <p:spPr>
          <a:xfrm>
            <a:off x="4788024" y="1556792"/>
            <a:ext cx="3240360" cy="2430270"/>
          </a:xfrm>
        </p:spPr>
      </p:pic>
      <p:pic>
        <p:nvPicPr>
          <p:cNvPr id="16" name="Content Placeholder 15" descr="invasive exotics 010.jpg"/>
          <p:cNvPicPr>
            <a:picLocks noGrp="1" noChangeAspect="1"/>
          </p:cNvPicPr>
          <p:nvPr>
            <p:ph sz="half" idx="2"/>
          </p:nvPr>
        </p:nvPicPr>
        <p:blipFill>
          <a:blip r:embed="rId4" cstate="print"/>
          <a:stretch>
            <a:fillRect/>
          </a:stretch>
        </p:blipFill>
        <p:spPr>
          <a:xfrm>
            <a:off x="1619672" y="1463080"/>
            <a:ext cx="2160240" cy="2880320"/>
          </a:xfrm>
        </p:spPr>
      </p:pic>
      <p:sp>
        <p:nvSpPr>
          <p:cNvPr id="7" name="TextBox 6"/>
          <p:cNvSpPr txBox="1"/>
          <p:nvPr/>
        </p:nvSpPr>
        <p:spPr>
          <a:xfrm>
            <a:off x="1905000" y="3789040"/>
            <a:ext cx="2057400" cy="369332"/>
          </a:xfrm>
          <a:prstGeom prst="rect">
            <a:avLst/>
          </a:prstGeom>
          <a:noFill/>
        </p:spPr>
        <p:txBody>
          <a:bodyPr wrap="square" rtlCol="0">
            <a:spAutoFit/>
          </a:bodyPr>
          <a:lstStyle/>
          <a:p>
            <a:r>
              <a:rPr lang="en-US" i="1" dirty="0" smtClean="0">
                <a:solidFill>
                  <a:schemeClr val="bg1"/>
                </a:solidFill>
                <a:latin typeface="+mn-lt"/>
              </a:rPr>
              <a:t>Purple Loosestrife </a:t>
            </a:r>
            <a:endParaRPr lang="en-CA" i="1" dirty="0">
              <a:solidFill>
                <a:schemeClr val="bg1"/>
              </a:solidFill>
              <a:latin typeface="+mn-lt"/>
            </a:endParaRPr>
          </a:p>
        </p:txBody>
      </p:sp>
      <p:sp>
        <p:nvSpPr>
          <p:cNvPr id="9" name="TextBox 8"/>
          <p:cNvSpPr txBox="1"/>
          <p:nvPr/>
        </p:nvSpPr>
        <p:spPr>
          <a:xfrm>
            <a:off x="4724400" y="3573016"/>
            <a:ext cx="2819400" cy="369332"/>
          </a:xfrm>
          <a:prstGeom prst="rect">
            <a:avLst/>
          </a:prstGeom>
          <a:noFill/>
        </p:spPr>
        <p:txBody>
          <a:bodyPr wrap="square" rtlCol="0">
            <a:spAutoFit/>
          </a:bodyPr>
          <a:lstStyle/>
          <a:p>
            <a:r>
              <a:rPr lang="en-US" i="1" dirty="0" smtClean="0">
                <a:solidFill>
                  <a:schemeClr val="bg1"/>
                </a:solidFill>
                <a:latin typeface="+mn-lt"/>
              </a:rPr>
              <a:t>Common Reed (Phragmites)</a:t>
            </a:r>
            <a:endParaRPr lang="en-CA" i="1" dirty="0">
              <a:solidFill>
                <a:schemeClr val="bg1"/>
              </a:solidFill>
              <a:latin typeface="+mn-lt"/>
            </a:endParaRPr>
          </a:p>
        </p:txBody>
      </p:sp>
      <p:pic>
        <p:nvPicPr>
          <p:cNvPr id="10" name="Picture 9" descr="invasive exotics 008.jpg"/>
          <p:cNvPicPr>
            <a:picLocks noChangeAspect="1"/>
          </p:cNvPicPr>
          <p:nvPr/>
        </p:nvPicPr>
        <p:blipFill>
          <a:blip r:embed="rId5" cstate="print"/>
          <a:stretch>
            <a:fillRect/>
          </a:stretch>
        </p:blipFill>
        <p:spPr>
          <a:xfrm>
            <a:off x="1331640" y="4509120"/>
            <a:ext cx="2719536" cy="2039652"/>
          </a:xfrm>
          <a:prstGeom prst="rect">
            <a:avLst/>
          </a:prstGeom>
        </p:spPr>
      </p:pic>
      <p:pic>
        <p:nvPicPr>
          <p:cNvPr id="11" name="Picture 10" descr="invasive exotics 014.jpg"/>
          <p:cNvPicPr>
            <a:picLocks noChangeAspect="1"/>
          </p:cNvPicPr>
          <p:nvPr/>
        </p:nvPicPr>
        <p:blipFill>
          <a:blip r:embed="rId6" cstate="print"/>
          <a:stretch>
            <a:fillRect/>
          </a:stretch>
        </p:blipFill>
        <p:spPr>
          <a:xfrm>
            <a:off x="4932040" y="4142420"/>
            <a:ext cx="2304256" cy="2477696"/>
          </a:xfrm>
          <a:prstGeom prst="rect">
            <a:avLst/>
          </a:prstGeom>
        </p:spPr>
      </p:pic>
      <p:sp>
        <p:nvSpPr>
          <p:cNvPr id="12" name="TextBox 11"/>
          <p:cNvSpPr txBox="1"/>
          <p:nvPr/>
        </p:nvSpPr>
        <p:spPr>
          <a:xfrm>
            <a:off x="1981200" y="5943600"/>
            <a:ext cx="2133600" cy="381000"/>
          </a:xfrm>
          <a:prstGeom prst="rect">
            <a:avLst/>
          </a:prstGeom>
          <a:noFill/>
        </p:spPr>
        <p:txBody>
          <a:bodyPr wrap="square" rtlCol="0">
            <a:spAutoFit/>
          </a:bodyPr>
          <a:lstStyle/>
          <a:p>
            <a:r>
              <a:rPr lang="en-US" i="1" dirty="0" smtClean="0">
                <a:solidFill>
                  <a:schemeClr val="bg1"/>
                </a:solidFill>
                <a:latin typeface="+mn-lt"/>
              </a:rPr>
              <a:t>Dog-strangling Vine</a:t>
            </a:r>
            <a:endParaRPr lang="en-CA" i="1" dirty="0">
              <a:solidFill>
                <a:schemeClr val="bg1"/>
              </a:solidFill>
              <a:latin typeface="+mn-lt"/>
            </a:endParaRPr>
          </a:p>
        </p:txBody>
      </p:sp>
      <p:sp>
        <p:nvSpPr>
          <p:cNvPr id="14" name="TextBox 13"/>
          <p:cNvSpPr txBox="1"/>
          <p:nvPr/>
        </p:nvSpPr>
        <p:spPr>
          <a:xfrm>
            <a:off x="5508104" y="6019800"/>
            <a:ext cx="2111896" cy="381000"/>
          </a:xfrm>
          <a:prstGeom prst="rect">
            <a:avLst/>
          </a:prstGeom>
          <a:noFill/>
        </p:spPr>
        <p:txBody>
          <a:bodyPr wrap="square" rtlCol="0">
            <a:spAutoFit/>
          </a:bodyPr>
          <a:lstStyle/>
          <a:p>
            <a:r>
              <a:rPr lang="en-US" i="1" dirty="0" smtClean="0">
                <a:solidFill>
                  <a:schemeClr val="bg1"/>
                </a:solidFill>
                <a:latin typeface="+mn-lt"/>
              </a:rPr>
              <a:t>Garlic Mustard</a:t>
            </a:r>
            <a:endParaRPr lang="en-CA" i="1" dirty="0">
              <a:solidFill>
                <a:schemeClr val="bg1"/>
              </a:solidFill>
              <a:latin typeface="+mn-lt"/>
            </a:endParaRPr>
          </a:p>
        </p:txBody>
      </p:sp>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656184"/>
          </a:xfrm>
        </p:spPr>
        <p:txBody>
          <a:bodyPr>
            <a:normAutofit fontScale="90000"/>
          </a:bodyPr>
          <a:lstStyle/>
          <a:p>
            <a:r>
              <a:rPr lang="en-US" sz="3200" dirty="0" smtClean="0"/>
              <a:t> Thriving Ragweed and Poison Ivy </a:t>
            </a:r>
            <a:br>
              <a:rPr lang="en-US" sz="3200" dirty="0" smtClean="0"/>
            </a:br>
            <a:r>
              <a:rPr lang="en-US" sz="1800" dirty="0" smtClean="0"/>
              <a:t> </a:t>
            </a:r>
            <a:br>
              <a:rPr lang="en-US" sz="1800" dirty="0" smtClean="0"/>
            </a:br>
            <a:r>
              <a:rPr lang="en-US" sz="1600" dirty="0" smtClean="0"/>
              <a:t> </a:t>
            </a:r>
            <a:r>
              <a:rPr lang="en-US" sz="2000" dirty="0" smtClean="0"/>
              <a:t>Higher CO2 levels in atmosphere may explain increase in size and abundance </a:t>
            </a:r>
            <a:br>
              <a:rPr lang="en-US" sz="2000" dirty="0" smtClean="0"/>
            </a:br>
            <a:r>
              <a:rPr lang="en-CA" sz="2000" dirty="0" smtClean="0"/>
              <a:t>Ragweed shedding pollen up to a month longer than it did in 1995</a:t>
            </a:r>
            <a:br>
              <a:rPr lang="en-CA" sz="2000" dirty="0" smtClean="0"/>
            </a:br>
            <a:r>
              <a:rPr lang="en-CA" sz="2000" dirty="0" smtClean="0"/>
              <a:t>Poison Ivy growing faster and is more toxic  </a:t>
            </a:r>
            <a:r>
              <a:rPr lang="en-CA" sz="1600" dirty="0" smtClean="0"/>
              <a:t/>
            </a:r>
            <a:br>
              <a:rPr lang="en-CA" sz="1600" dirty="0" smtClean="0"/>
            </a:br>
            <a:endParaRPr lang="en-CA" sz="1800" dirty="0"/>
          </a:p>
        </p:txBody>
      </p:sp>
      <p:pic>
        <p:nvPicPr>
          <p:cNvPr id="16" name="Content Placeholder 15" descr="bb summer 39  - ragweed.JPG"/>
          <p:cNvPicPr>
            <a:picLocks noGrp="1" noChangeAspect="1"/>
          </p:cNvPicPr>
          <p:nvPr>
            <p:ph sz="quarter" idx="4294967295"/>
          </p:nvPr>
        </p:nvPicPr>
        <p:blipFill>
          <a:blip r:embed="rId3" cstate="print"/>
          <a:stretch>
            <a:fillRect/>
          </a:stretch>
        </p:blipFill>
        <p:spPr>
          <a:xfrm>
            <a:off x="323528" y="2492896"/>
            <a:ext cx="4267200" cy="3200400"/>
          </a:xfrm>
        </p:spPr>
      </p:pic>
      <p:pic>
        <p:nvPicPr>
          <p:cNvPr id="7" name="Picture 6" descr="September 2007 018.jpg"/>
          <p:cNvPicPr>
            <a:picLocks noChangeAspect="1"/>
          </p:cNvPicPr>
          <p:nvPr/>
        </p:nvPicPr>
        <p:blipFill>
          <a:blip r:embed="rId4" cstate="print"/>
          <a:stretch>
            <a:fillRect/>
          </a:stretch>
        </p:blipFill>
        <p:spPr>
          <a:xfrm>
            <a:off x="5004048" y="2564904"/>
            <a:ext cx="3429000" cy="3149082"/>
          </a:xfrm>
          <a:prstGeom prst="rect">
            <a:avLst/>
          </a:prstGeom>
        </p:spPr>
      </p:pic>
      <p:sp>
        <p:nvSpPr>
          <p:cNvPr id="5" name="TextBox 4"/>
          <p:cNvSpPr txBox="1"/>
          <p:nvPr/>
        </p:nvSpPr>
        <p:spPr>
          <a:xfrm>
            <a:off x="533400" y="4648200"/>
            <a:ext cx="3174504" cy="381000"/>
          </a:xfrm>
          <a:prstGeom prst="rect">
            <a:avLst/>
          </a:prstGeom>
          <a:noFill/>
        </p:spPr>
        <p:txBody>
          <a:bodyPr wrap="square" rtlCol="0">
            <a:spAutoFit/>
          </a:bodyPr>
          <a:lstStyle/>
          <a:p>
            <a:r>
              <a:rPr lang="en-US" dirty="0" smtClean="0">
                <a:solidFill>
                  <a:schemeClr val="bg1"/>
                </a:solidFill>
              </a:rPr>
              <a:t>Ragweed</a:t>
            </a:r>
            <a:endParaRPr lang="en-CA" dirty="0">
              <a:solidFill>
                <a:schemeClr val="bg1"/>
              </a:solidFill>
            </a:endParaRPr>
          </a:p>
        </p:txBody>
      </p:sp>
      <p:sp>
        <p:nvSpPr>
          <p:cNvPr id="6" name="TextBox 5"/>
          <p:cNvSpPr txBox="1"/>
          <p:nvPr/>
        </p:nvSpPr>
        <p:spPr>
          <a:xfrm>
            <a:off x="5105400" y="4572000"/>
            <a:ext cx="1981200" cy="369332"/>
          </a:xfrm>
          <a:prstGeom prst="rect">
            <a:avLst/>
          </a:prstGeom>
          <a:noFill/>
        </p:spPr>
        <p:txBody>
          <a:bodyPr wrap="square" rtlCol="0">
            <a:spAutoFit/>
          </a:bodyPr>
          <a:lstStyle/>
          <a:p>
            <a:r>
              <a:rPr lang="en-US" dirty="0" smtClean="0">
                <a:solidFill>
                  <a:schemeClr val="bg1"/>
                </a:solidFill>
              </a:rPr>
              <a:t>Poison Ivy </a:t>
            </a:r>
            <a:endParaRPr lang="en-CA" dirty="0">
              <a:solidFill>
                <a:schemeClr val="bg1"/>
              </a:solidFill>
            </a:endParaRPr>
          </a:p>
        </p:txBody>
      </p:sp>
    </p:spTree>
  </p:cSld>
  <p:clrMapOvr>
    <a:masterClrMapping/>
  </p:clrMapOvr>
  <p:transition>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020762"/>
          </a:xfrm>
        </p:spPr>
        <p:txBody>
          <a:bodyPr>
            <a:normAutofit fontScale="90000"/>
          </a:bodyPr>
          <a:lstStyle/>
          <a:p>
            <a:r>
              <a:rPr lang="en-US" sz="3200" dirty="0" smtClean="0"/>
              <a:t/>
            </a:r>
            <a:br>
              <a:rPr lang="en-US" sz="3200" dirty="0" smtClean="0"/>
            </a:br>
            <a:r>
              <a:rPr lang="en-US" sz="3200" dirty="0" smtClean="0"/>
              <a:t> A huge decline in </a:t>
            </a:r>
            <a:r>
              <a:rPr lang="en-US" sz="3200" dirty="0" smtClean="0"/>
              <a:t>Monarchs </a:t>
            </a:r>
            <a:r>
              <a:rPr lang="en-US" sz="3200" dirty="0" smtClean="0"/>
              <a:t/>
            </a:r>
            <a:br>
              <a:rPr lang="en-US" sz="3200" dirty="0" smtClean="0"/>
            </a:br>
            <a:r>
              <a:rPr lang="en-US" sz="3200" dirty="0" smtClean="0"/>
              <a:t>  </a:t>
            </a:r>
            <a:endParaRPr lang="en-CA" sz="3200" dirty="0"/>
          </a:p>
        </p:txBody>
      </p:sp>
      <p:sp>
        <p:nvSpPr>
          <p:cNvPr id="12" name="Text Placeholder 11"/>
          <p:cNvSpPr>
            <a:spLocks noGrp="1"/>
          </p:cNvSpPr>
          <p:nvPr>
            <p:ph type="body" idx="1"/>
          </p:nvPr>
        </p:nvSpPr>
        <p:spPr>
          <a:xfrm>
            <a:off x="457200" y="1268760"/>
            <a:ext cx="4040188" cy="5328592"/>
          </a:xfrm>
        </p:spPr>
        <p:txBody>
          <a:bodyPr>
            <a:normAutofit fontScale="85000" lnSpcReduction="20000"/>
          </a:bodyPr>
          <a:lstStyle/>
          <a:p>
            <a:endParaRPr lang="en-US" sz="1800" b="0" i="1" dirty="0" smtClean="0"/>
          </a:p>
          <a:p>
            <a:endParaRPr lang="en-US" sz="1800" b="0" dirty="0" smtClean="0"/>
          </a:p>
          <a:p>
            <a:endParaRPr lang="en-US" sz="1800" b="0" dirty="0" smtClean="0"/>
          </a:p>
          <a:p>
            <a:endParaRPr lang="en-US" sz="1500" b="0" dirty="0" smtClean="0"/>
          </a:p>
          <a:p>
            <a:r>
              <a:rPr lang="en-US" sz="1500" b="0" dirty="0" smtClean="0"/>
              <a:t>AREA OCCUPIED BY MONARCH COLONIES AT OVERWINTERING SITES IN MEXICO </a:t>
            </a:r>
          </a:p>
          <a:p>
            <a:endParaRPr lang="en-US" sz="1500" b="0" dirty="0" smtClean="0"/>
          </a:p>
          <a:p>
            <a:pPr>
              <a:buFont typeface="Arial" pitchFamily="34" charset="0"/>
              <a:buChar char="•"/>
            </a:pPr>
            <a:r>
              <a:rPr lang="en-US" sz="1500" b="0" dirty="0" smtClean="0"/>
              <a:t> </a:t>
            </a:r>
            <a:r>
              <a:rPr lang="en-US" sz="1500" b="0" dirty="0" smtClean="0"/>
              <a:t>1996-1997</a:t>
            </a:r>
            <a:r>
              <a:rPr lang="en-US" sz="1500" b="0" dirty="0" smtClean="0"/>
              <a:t>: </a:t>
            </a:r>
            <a:r>
              <a:rPr lang="en-US" sz="1500" b="0" dirty="0" smtClean="0"/>
              <a:t>18.19 hectares </a:t>
            </a:r>
            <a:endParaRPr lang="en-US" sz="1500" b="0" dirty="0" smtClean="0"/>
          </a:p>
          <a:p>
            <a:pPr>
              <a:buFont typeface="Arial" pitchFamily="34" charset="0"/>
              <a:buChar char="•"/>
            </a:pPr>
            <a:r>
              <a:rPr lang="en-US" sz="1500" b="0" dirty="0" smtClean="0"/>
              <a:t> 2012-2013: 1.19 hectares</a:t>
            </a:r>
          </a:p>
          <a:p>
            <a:pPr>
              <a:buFont typeface="Arial" pitchFamily="34" charset="0"/>
              <a:buChar char="•"/>
            </a:pPr>
            <a:r>
              <a:rPr lang="en-US" sz="1500" b="0" dirty="0" smtClean="0"/>
              <a:t> </a:t>
            </a:r>
            <a:r>
              <a:rPr lang="en-US" sz="1500" b="0" dirty="0" smtClean="0"/>
              <a:t>2013-2014: 0.67 </a:t>
            </a:r>
            <a:r>
              <a:rPr lang="en-US" sz="1500" b="0" dirty="0" smtClean="0"/>
              <a:t>hectares</a:t>
            </a:r>
          </a:p>
          <a:p>
            <a:pPr>
              <a:buFont typeface="Arial" pitchFamily="34" charset="0"/>
              <a:buChar char="•"/>
            </a:pPr>
            <a:r>
              <a:rPr lang="en-US" sz="1500" b="0" dirty="0" smtClean="0"/>
              <a:t> </a:t>
            </a:r>
            <a:r>
              <a:rPr lang="en-US" sz="1500" b="0" dirty="0" smtClean="0"/>
              <a:t>2014-2015: 1.13 </a:t>
            </a:r>
            <a:r>
              <a:rPr lang="en-US" sz="1500" b="0" dirty="0" smtClean="0"/>
              <a:t>hectares</a:t>
            </a:r>
          </a:p>
          <a:p>
            <a:pPr>
              <a:buFont typeface="Arial" pitchFamily="34" charset="0"/>
              <a:buChar char="•"/>
            </a:pPr>
            <a:r>
              <a:rPr lang="en-US" sz="1500" b="0" dirty="0" smtClean="0"/>
              <a:t> </a:t>
            </a:r>
            <a:r>
              <a:rPr lang="en-US" sz="1500" b="0" dirty="0" smtClean="0"/>
              <a:t>2015-2016: 4.01 hectares</a:t>
            </a:r>
          </a:p>
          <a:p>
            <a:pPr>
              <a:buFont typeface="Arial" pitchFamily="34" charset="0"/>
              <a:buChar char="•"/>
            </a:pPr>
            <a:r>
              <a:rPr lang="en-US" sz="1500" b="0" dirty="0" smtClean="0"/>
              <a:t> </a:t>
            </a:r>
            <a:r>
              <a:rPr lang="en-US" sz="1500" b="0" dirty="0" smtClean="0"/>
              <a:t>2016-2017: 2.90 </a:t>
            </a:r>
            <a:r>
              <a:rPr lang="en-US" sz="1500" b="0" dirty="0" smtClean="0"/>
              <a:t>hectares</a:t>
            </a:r>
          </a:p>
          <a:p>
            <a:pPr>
              <a:buFont typeface="Arial" pitchFamily="34" charset="0"/>
              <a:buChar char="•"/>
            </a:pPr>
            <a:endParaRPr lang="en-US" sz="1500" b="0" dirty="0" smtClean="0"/>
          </a:p>
          <a:p>
            <a:endParaRPr lang="en-US" sz="1500" b="0" dirty="0" smtClean="0"/>
          </a:p>
          <a:p>
            <a:pPr>
              <a:buFont typeface="Arial" pitchFamily="34" charset="0"/>
              <a:buChar char="•"/>
            </a:pPr>
            <a:r>
              <a:rPr lang="en-US" sz="1500" b="0" dirty="0" smtClean="0"/>
              <a:t> Elimination of milkweed is main cause (Round-up ready GMO corn and soybean in mid-western U.S.)</a:t>
            </a:r>
          </a:p>
          <a:p>
            <a:pPr>
              <a:buFont typeface="Arial" pitchFamily="34" charset="0"/>
              <a:buChar char="•"/>
            </a:pPr>
            <a:endParaRPr lang="en-US" sz="1500" b="0" dirty="0" smtClean="0"/>
          </a:p>
          <a:p>
            <a:pPr>
              <a:buFont typeface="Arial" pitchFamily="34" charset="0"/>
              <a:buChar char="•"/>
            </a:pPr>
            <a:r>
              <a:rPr lang="en-US" sz="1500" b="0" dirty="0" smtClean="0"/>
              <a:t> Climate change is also a cause</a:t>
            </a:r>
          </a:p>
          <a:p>
            <a:pPr lvl="1">
              <a:buFont typeface="Arial" pitchFamily="34" charset="0"/>
              <a:buChar char="•"/>
            </a:pPr>
            <a:r>
              <a:rPr lang="en-US" sz="1500" b="0" dirty="0" smtClean="0"/>
              <a:t> during migration (drought, heat)</a:t>
            </a:r>
          </a:p>
          <a:p>
            <a:pPr lvl="1">
              <a:buFont typeface="Arial" pitchFamily="34" charset="0"/>
              <a:buChar char="•"/>
            </a:pPr>
            <a:r>
              <a:rPr lang="en-US" sz="1500" b="0" dirty="0" smtClean="0"/>
              <a:t>  on the breeding grounds (arriving before milkweed is up) </a:t>
            </a:r>
          </a:p>
          <a:p>
            <a:pPr lvl="1">
              <a:buFont typeface="Arial" pitchFamily="34" charset="0"/>
              <a:buChar char="•"/>
            </a:pPr>
            <a:r>
              <a:rPr lang="en-US" sz="1500" b="0" dirty="0" smtClean="0"/>
              <a:t> Mexican wintering grounds (winter storms more frequent – 75% mortality in 2002; </a:t>
            </a:r>
            <a:r>
              <a:rPr lang="en-US" sz="1500" b="0" dirty="0" err="1" smtClean="0"/>
              <a:t>Oyamel</a:t>
            </a:r>
            <a:r>
              <a:rPr lang="en-US" sz="1500" b="0" dirty="0" smtClean="0"/>
              <a:t> firs in jeopardy) </a:t>
            </a:r>
          </a:p>
          <a:p>
            <a:pPr lvl="1">
              <a:buFont typeface="Arial" pitchFamily="34" charset="0"/>
              <a:buChar char="•"/>
            </a:pPr>
            <a:r>
              <a:rPr lang="en-US" sz="1500" b="0" dirty="0" smtClean="0"/>
              <a:t> Current population  extremely vulnerable to winter storms</a:t>
            </a:r>
          </a:p>
          <a:p>
            <a:endParaRPr lang="en-US" sz="1800" b="0" dirty="0" smtClean="0"/>
          </a:p>
          <a:p>
            <a:endParaRPr lang="en-US" sz="1800" b="0" dirty="0" smtClean="0"/>
          </a:p>
          <a:p>
            <a:endParaRPr lang="en-US" sz="1800" b="0" dirty="0" smtClean="0"/>
          </a:p>
          <a:p>
            <a:endParaRPr lang="en-CA" sz="1800" b="0" i="1" dirty="0"/>
          </a:p>
        </p:txBody>
      </p:sp>
      <p:pic>
        <p:nvPicPr>
          <p:cNvPr id="15" name="Content Placeholder 14" descr="Cottage Sept. 26 030.jpg"/>
          <p:cNvPicPr>
            <a:picLocks noGrp="1" noChangeAspect="1"/>
          </p:cNvPicPr>
          <p:nvPr>
            <p:ph sz="quarter" idx="4"/>
          </p:nvPr>
        </p:nvPicPr>
        <p:blipFill>
          <a:blip r:embed="rId3" cstate="print"/>
          <a:stretch>
            <a:fillRect/>
          </a:stretch>
        </p:blipFill>
        <p:spPr>
          <a:xfrm>
            <a:off x="4648200" y="1447800"/>
            <a:ext cx="3581400" cy="2686050"/>
          </a:xfrm>
          <a:scene3d>
            <a:camera prst="orthographicFront">
              <a:rot lat="0" lon="21299999" rev="0"/>
            </a:camera>
            <a:lightRig rig="threePt" dir="t"/>
          </a:scene3d>
        </p:spPr>
      </p:pic>
      <p:pic>
        <p:nvPicPr>
          <p:cNvPr id="11" name="Content Placeholder 10" descr="DSCN6184 MONARCH BUTTERFLY.JPG"/>
          <p:cNvPicPr>
            <a:picLocks noGrp="1" noChangeAspect="1"/>
          </p:cNvPicPr>
          <p:nvPr>
            <p:ph sz="half" idx="2"/>
          </p:nvPr>
        </p:nvPicPr>
        <p:blipFill>
          <a:blip r:embed="rId4" cstate="print"/>
          <a:stretch>
            <a:fillRect/>
          </a:stretch>
        </p:blipFill>
        <p:spPr>
          <a:xfrm>
            <a:off x="5334000" y="3657600"/>
            <a:ext cx="2266950" cy="3022601"/>
          </a:xfrm>
        </p:spPr>
      </p:pic>
      <p:sp>
        <p:nvSpPr>
          <p:cNvPr id="8" name="TextBox 7"/>
          <p:cNvSpPr txBox="1"/>
          <p:nvPr/>
        </p:nvSpPr>
        <p:spPr>
          <a:xfrm>
            <a:off x="7696200" y="4876800"/>
            <a:ext cx="1295400" cy="1077218"/>
          </a:xfrm>
          <a:prstGeom prst="rect">
            <a:avLst/>
          </a:prstGeom>
          <a:noFill/>
        </p:spPr>
        <p:txBody>
          <a:bodyPr wrap="square" rtlCol="0">
            <a:spAutoFit/>
          </a:bodyPr>
          <a:lstStyle/>
          <a:p>
            <a:r>
              <a:rPr lang="en-US" sz="1600" i="1" dirty="0" smtClean="0">
                <a:latin typeface="+mn-lt"/>
              </a:rPr>
              <a:t>Photo from Mexican wintering grounds  </a:t>
            </a:r>
            <a:endParaRPr lang="en-CA" sz="1600" i="1" dirty="0">
              <a:latin typeface="+mn-lt"/>
            </a:endParaRPr>
          </a:p>
        </p:txBody>
      </p:sp>
      <p:sp>
        <p:nvSpPr>
          <p:cNvPr id="9" name="TextBox 8"/>
          <p:cNvSpPr txBox="1"/>
          <p:nvPr/>
        </p:nvSpPr>
        <p:spPr>
          <a:xfrm>
            <a:off x="4648200" y="1676400"/>
            <a:ext cx="1828800" cy="584775"/>
          </a:xfrm>
          <a:prstGeom prst="rect">
            <a:avLst/>
          </a:prstGeom>
          <a:noFill/>
        </p:spPr>
        <p:txBody>
          <a:bodyPr wrap="square" rtlCol="0">
            <a:spAutoFit/>
          </a:bodyPr>
          <a:lstStyle/>
          <a:p>
            <a:r>
              <a:rPr lang="en-US" sz="1600" i="1" dirty="0" smtClean="0">
                <a:latin typeface="+mn-lt"/>
              </a:rPr>
              <a:t>Tagging   at Presqu’ile P.P. </a:t>
            </a:r>
            <a:endParaRPr lang="en-CA" sz="1600" i="1" dirty="0">
              <a:latin typeface="+mn-lt"/>
            </a:endParaRPr>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800px-Mergus-merganser-americanus-001.jpg"/>
          <p:cNvPicPr>
            <a:picLocks noGrp="1" noChangeAspect="1"/>
          </p:cNvPicPr>
          <p:nvPr>
            <p:ph sz="half" idx="4294967295"/>
          </p:nvPr>
        </p:nvPicPr>
        <p:blipFill>
          <a:blip r:embed="rId3" cstate="print"/>
          <a:stretch>
            <a:fillRect/>
          </a:stretch>
        </p:blipFill>
        <p:spPr>
          <a:xfrm>
            <a:off x="685800" y="1320560"/>
            <a:ext cx="3048000" cy="2030803"/>
          </a:xfrm>
        </p:spPr>
      </p:pic>
      <p:sp>
        <p:nvSpPr>
          <p:cNvPr id="7" name="Title 6"/>
          <p:cNvSpPr>
            <a:spLocks noGrp="1"/>
          </p:cNvSpPr>
          <p:nvPr>
            <p:ph type="title" idx="4294967295"/>
          </p:nvPr>
        </p:nvSpPr>
        <p:spPr>
          <a:xfrm>
            <a:off x="0" y="274638"/>
            <a:ext cx="8892480" cy="1143000"/>
          </a:xfrm>
        </p:spPr>
        <p:txBody>
          <a:bodyPr>
            <a:normAutofit fontScale="90000"/>
          </a:bodyPr>
          <a:lstStyle/>
          <a:p>
            <a:r>
              <a:rPr lang="en-US" sz="3200" dirty="0" smtClean="0"/>
              <a:t>     Later freeze-up means later fall departure of </a:t>
            </a:r>
            <a:r>
              <a:rPr lang="en-US" sz="3200" dirty="0" err="1" smtClean="0"/>
              <a:t>waterbirds</a:t>
            </a:r>
            <a:r>
              <a:rPr lang="en-US" sz="3200" dirty="0" smtClean="0"/>
              <a:t>  </a:t>
            </a:r>
            <a:r>
              <a:rPr lang="en-US" sz="2400" dirty="0" smtClean="0"/>
              <a:t/>
            </a:r>
            <a:br>
              <a:rPr lang="en-US" sz="2400" dirty="0" smtClean="0"/>
            </a:br>
            <a:endParaRPr lang="en-CA" sz="1800" i="1" dirty="0"/>
          </a:p>
        </p:txBody>
      </p:sp>
      <p:pic>
        <p:nvPicPr>
          <p:cNvPr id="4098" name="Picture 2" descr="C:\Documents and Settings\Owner\Desktop\NATURE'S YEAR\PHOTOS - ALL\Photos for book\Birds - Final\goldeneye Feb..jpg"/>
          <p:cNvPicPr>
            <a:picLocks noChangeAspect="1" noChangeArrowheads="1"/>
          </p:cNvPicPr>
          <p:nvPr/>
        </p:nvPicPr>
        <p:blipFill>
          <a:blip r:embed="rId4" cstate="print"/>
          <a:stretch>
            <a:fillRect/>
          </a:stretch>
        </p:blipFill>
        <p:spPr bwMode="auto">
          <a:xfrm>
            <a:off x="4651113" y="1312358"/>
            <a:ext cx="2889774" cy="2167330"/>
          </a:xfrm>
          <a:prstGeom prst="rect">
            <a:avLst/>
          </a:prstGeom>
          <a:noFill/>
        </p:spPr>
      </p:pic>
      <p:pic>
        <p:nvPicPr>
          <p:cNvPr id="8" name="Content Placeholder 8" descr="Loon,_common_04-24_a.jpg"/>
          <p:cNvPicPr>
            <a:picLocks noChangeAspect="1"/>
          </p:cNvPicPr>
          <p:nvPr/>
        </p:nvPicPr>
        <p:blipFill>
          <a:blip r:embed="rId5" cstate="print"/>
          <a:stretch>
            <a:fillRect/>
          </a:stretch>
        </p:blipFill>
        <p:spPr>
          <a:xfrm>
            <a:off x="533400" y="3505200"/>
            <a:ext cx="3810000" cy="2859287"/>
          </a:xfrm>
          <a:prstGeom prst="rect">
            <a:avLst/>
          </a:prstGeom>
        </p:spPr>
      </p:pic>
      <p:pic>
        <p:nvPicPr>
          <p:cNvPr id="4099" name="Picture 3" descr="C:\Documents and Settings\Owner\My Documents\My Pictures\NATURE\BIRDS\Ducks, Geese and Swans\Swans\Trumpeter Swan\imm. Trumpeter Swan 2 by Frank Millard.jpg"/>
          <p:cNvPicPr>
            <a:picLocks noChangeAspect="1" noChangeArrowheads="1"/>
          </p:cNvPicPr>
          <p:nvPr/>
        </p:nvPicPr>
        <p:blipFill>
          <a:blip r:embed="rId6" cstate="print"/>
          <a:srcRect/>
          <a:stretch>
            <a:fillRect/>
          </a:stretch>
        </p:blipFill>
        <p:spPr bwMode="auto">
          <a:xfrm>
            <a:off x="4572000" y="3581400"/>
            <a:ext cx="4008277" cy="2743200"/>
          </a:xfrm>
          <a:prstGeom prst="rect">
            <a:avLst/>
          </a:prstGeom>
          <a:noFill/>
        </p:spPr>
      </p:pic>
      <p:sp>
        <p:nvSpPr>
          <p:cNvPr id="9" name="TextBox 8"/>
          <p:cNvSpPr txBox="1"/>
          <p:nvPr/>
        </p:nvSpPr>
        <p:spPr>
          <a:xfrm>
            <a:off x="457200" y="2895600"/>
            <a:ext cx="2514600" cy="369332"/>
          </a:xfrm>
          <a:prstGeom prst="rect">
            <a:avLst/>
          </a:prstGeom>
          <a:noFill/>
        </p:spPr>
        <p:txBody>
          <a:bodyPr wrap="square" rtlCol="0">
            <a:spAutoFit/>
          </a:bodyPr>
          <a:lstStyle/>
          <a:p>
            <a:r>
              <a:rPr lang="en-US" i="1" dirty="0" smtClean="0">
                <a:solidFill>
                  <a:schemeClr val="bg1"/>
                </a:solidFill>
                <a:latin typeface="+mn-lt"/>
              </a:rPr>
              <a:t>     Common Merganser  </a:t>
            </a:r>
            <a:endParaRPr lang="en-CA" dirty="0">
              <a:solidFill>
                <a:schemeClr val="bg1"/>
              </a:solidFill>
              <a:latin typeface="+mn-lt"/>
            </a:endParaRPr>
          </a:p>
        </p:txBody>
      </p:sp>
      <p:sp>
        <p:nvSpPr>
          <p:cNvPr id="12" name="TextBox 11"/>
          <p:cNvSpPr txBox="1"/>
          <p:nvPr/>
        </p:nvSpPr>
        <p:spPr>
          <a:xfrm>
            <a:off x="5257800" y="2996952"/>
            <a:ext cx="2590800" cy="369332"/>
          </a:xfrm>
          <a:prstGeom prst="rect">
            <a:avLst/>
          </a:prstGeom>
          <a:noFill/>
        </p:spPr>
        <p:txBody>
          <a:bodyPr wrap="square" rtlCol="0">
            <a:spAutoFit/>
          </a:bodyPr>
          <a:lstStyle/>
          <a:p>
            <a:r>
              <a:rPr lang="en-US" i="1" dirty="0" smtClean="0">
                <a:solidFill>
                  <a:schemeClr val="bg1"/>
                </a:solidFill>
                <a:latin typeface="+mn-lt"/>
              </a:rPr>
              <a:t> </a:t>
            </a:r>
            <a:r>
              <a:rPr lang="en-US" i="1" dirty="0" smtClean="0">
                <a:latin typeface="+mn-lt"/>
              </a:rPr>
              <a:t>Canada Geese </a:t>
            </a:r>
            <a:endParaRPr lang="en-CA" dirty="0">
              <a:latin typeface="+mn-lt"/>
            </a:endParaRPr>
          </a:p>
        </p:txBody>
      </p:sp>
      <p:sp>
        <p:nvSpPr>
          <p:cNvPr id="13" name="TextBox 12"/>
          <p:cNvSpPr txBox="1"/>
          <p:nvPr/>
        </p:nvSpPr>
        <p:spPr>
          <a:xfrm>
            <a:off x="2133600" y="3810000"/>
            <a:ext cx="1524000" cy="369332"/>
          </a:xfrm>
          <a:prstGeom prst="rect">
            <a:avLst/>
          </a:prstGeom>
          <a:noFill/>
        </p:spPr>
        <p:txBody>
          <a:bodyPr wrap="square" rtlCol="0">
            <a:spAutoFit/>
          </a:bodyPr>
          <a:lstStyle/>
          <a:p>
            <a:r>
              <a:rPr lang="en-US" i="1" dirty="0" smtClean="0">
                <a:solidFill>
                  <a:schemeClr val="bg1"/>
                </a:solidFill>
                <a:latin typeface="+mn-lt"/>
              </a:rPr>
              <a:t>Common Loon </a:t>
            </a:r>
            <a:endParaRPr lang="en-CA" i="1" dirty="0">
              <a:solidFill>
                <a:schemeClr val="bg1"/>
              </a:solidFill>
              <a:latin typeface="+mn-lt"/>
            </a:endParaRPr>
          </a:p>
        </p:txBody>
      </p:sp>
      <p:sp>
        <p:nvSpPr>
          <p:cNvPr id="14" name="TextBox 13"/>
          <p:cNvSpPr txBox="1"/>
          <p:nvPr/>
        </p:nvSpPr>
        <p:spPr>
          <a:xfrm flipH="1">
            <a:off x="4832930" y="5867400"/>
            <a:ext cx="2101269" cy="369332"/>
          </a:xfrm>
          <a:prstGeom prst="rect">
            <a:avLst/>
          </a:prstGeom>
          <a:noFill/>
        </p:spPr>
        <p:txBody>
          <a:bodyPr wrap="square" rtlCol="0">
            <a:spAutoFit/>
          </a:bodyPr>
          <a:lstStyle/>
          <a:p>
            <a:r>
              <a:rPr lang="en-US" i="1" dirty="0" smtClean="0">
                <a:solidFill>
                  <a:schemeClr val="bg1"/>
                </a:solidFill>
                <a:latin typeface="+mn-lt"/>
              </a:rPr>
              <a:t>Trumpeter Swan </a:t>
            </a:r>
            <a:endParaRPr lang="en-CA" i="1" dirty="0">
              <a:solidFill>
                <a:schemeClr val="bg1"/>
              </a:solidFill>
              <a:latin typeface="+mn-lt"/>
            </a:endParaRPr>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1327150"/>
          </a:xfrm>
        </p:spPr>
        <p:txBody>
          <a:bodyPr>
            <a:normAutofit fontScale="90000"/>
          </a:bodyPr>
          <a:lstStyle/>
          <a:p>
            <a:r>
              <a:rPr lang="en-US" sz="3200" dirty="0" smtClean="0"/>
              <a:t> Extreme Events</a:t>
            </a:r>
            <a:r>
              <a:rPr lang="en-US" sz="3200" b="0" dirty="0" smtClean="0"/>
              <a:t/>
            </a:r>
            <a:br>
              <a:rPr lang="en-US" sz="3200" b="0" dirty="0" smtClean="0"/>
            </a:br>
            <a:r>
              <a:rPr lang="en-US" sz="3200" b="0" i="1" dirty="0" smtClean="0"/>
              <a:t> </a:t>
            </a:r>
            <a:r>
              <a:rPr lang="en-US" sz="2700" b="0" i="1" dirty="0" smtClean="0"/>
              <a:t>March 2012   </a:t>
            </a:r>
            <a:r>
              <a:rPr lang="en-US" sz="4000" b="0" dirty="0" smtClean="0"/>
              <a:t/>
            </a:r>
            <a:br>
              <a:rPr lang="en-US" sz="4000" b="0" dirty="0" smtClean="0"/>
            </a:br>
            <a:r>
              <a:rPr lang="en-US" i="1" dirty="0" smtClean="0"/>
              <a:t>  </a:t>
            </a:r>
            <a:endParaRPr lang="en-CA" b="0" dirty="0"/>
          </a:p>
        </p:txBody>
      </p:sp>
      <p:sp>
        <p:nvSpPr>
          <p:cNvPr id="7" name="Text Placeholder 6"/>
          <p:cNvSpPr>
            <a:spLocks noGrp="1"/>
          </p:cNvSpPr>
          <p:nvPr>
            <p:ph type="body" sz="half" idx="2"/>
          </p:nvPr>
        </p:nvSpPr>
        <p:spPr>
          <a:xfrm>
            <a:off x="457200" y="1219200"/>
            <a:ext cx="3008313" cy="5257800"/>
          </a:xfrm>
        </p:spPr>
        <p:txBody>
          <a:bodyPr>
            <a:normAutofit fontScale="25000" lnSpcReduction="20000"/>
          </a:bodyPr>
          <a:lstStyle/>
          <a:p>
            <a:endParaRPr lang="en-US" sz="3800" dirty="0" smtClean="0"/>
          </a:p>
          <a:p>
            <a:r>
              <a:rPr lang="en-US" sz="4900" b="1" dirty="0" smtClean="0"/>
              <a:t> </a:t>
            </a:r>
            <a:endParaRPr lang="en-US" sz="6400" b="1" dirty="0" smtClean="0"/>
          </a:p>
          <a:p>
            <a:pPr>
              <a:buFont typeface="Arial" charset="0"/>
              <a:buChar char="•"/>
            </a:pPr>
            <a:endParaRPr lang="en-US" sz="6400" dirty="0" smtClean="0"/>
          </a:p>
          <a:p>
            <a:pPr>
              <a:buFont typeface="Arial" charset="0"/>
              <a:buChar char="•"/>
            </a:pPr>
            <a:r>
              <a:rPr lang="en-US" sz="6400" dirty="0" smtClean="0"/>
              <a:t> 8 days of 20 C temperatures mid-March  (Mar. 22 – 26C)</a:t>
            </a:r>
          </a:p>
          <a:p>
            <a:pPr>
              <a:buFont typeface="Arial" charset="0"/>
              <a:buChar char="•"/>
            </a:pPr>
            <a:endParaRPr lang="en-US" sz="6400" dirty="0" smtClean="0"/>
          </a:p>
          <a:p>
            <a:pPr>
              <a:buFont typeface="Arial" charset="0"/>
              <a:buChar char="•"/>
            </a:pPr>
            <a:r>
              <a:rPr lang="en-US" sz="6400" dirty="0" smtClean="0"/>
              <a:t> Frogs calling four weeks early</a:t>
            </a:r>
          </a:p>
          <a:p>
            <a:pPr>
              <a:buFont typeface="Arial" charset="0"/>
              <a:buChar char="•"/>
            </a:pPr>
            <a:endParaRPr lang="en-US" sz="6400" dirty="0" smtClean="0"/>
          </a:p>
          <a:p>
            <a:pPr>
              <a:buFont typeface="Arial" charset="0"/>
              <a:buChar char="•"/>
            </a:pPr>
            <a:r>
              <a:rPr lang="en-US" sz="6400" dirty="0" smtClean="0"/>
              <a:t> Mourning Doves beginning to nest</a:t>
            </a:r>
          </a:p>
          <a:p>
            <a:pPr>
              <a:buFont typeface="Arial" charset="0"/>
              <a:buChar char="•"/>
            </a:pPr>
            <a:endParaRPr lang="en-US" sz="6400" dirty="0" smtClean="0"/>
          </a:p>
          <a:p>
            <a:pPr>
              <a:buFont typeface="Arial" charset="0"/>
              <a:buChar char="•"/>
            </a:pPr>
            <a:r>
              <a:rPr lang="en-US" sz="6400" dirty="0" smtClean="0"/>
              <a:t> Trees came into flower</a:t>
            </a:r>
          </a:p>
          <a:p>
            <a:pPr>
              <a:buFont typeface="Arial" charset="0"/>
              <a:buChar char="•"/>
            </a:pPr>
            <a:endParaRPr lang="en-US" sz="6400" dirty="0" smtClean="0"/>
          </a:p>
          <a:p>
            <a:pPr>
              <a:buFont typeface="Arial" charset="0"/>
              <a:buChar char="•"/>
            </a:pPr>
            <a:r>
              <a:rPr lang="en-US" sz="6400" dirty="0" smtClean="0"/>
              <a:t>  Many flowers were killed by April frosts, resulting in an 80% loss in Ontario’s apple production.</a:t>
            </a:r>
          </a:p>
          <a:p>
            <a:r>
              <a:rPr lang="en-US" sz="6400" dirty="0" smtClean="0"/>
              <a:t> </a:t>
            </a:r>
          </a:p>
          <a:p>
            <a:pPr>
              <a:buFont typeface="Arial" charset="0"/>
              <a:buChar char="•"/>
            </a:pPr>
            <a:r>
              <a:rPr lang="en-US" sz="6400" dirty="0" smtClean="0"/>
              <a:t> Ice-out on March 20, a full month earlier than the long-term average </a:t>
            </a:r>
          </a:p>
          <a:p>
            <a:pPr>
              <a:buFont typeface="Arial" charset="0"/>
              <a:buChar char="•"/>
            </a:pPr>
            <a:r>
              <a:rPr lang="en-US" sz="6400" dirty="0" smtClean="0"/>
              <a:t> Weather </a:t>
            </a:r>
            <a:r>
              <a:rPr lang="en-US" sz="6400" dirty="0" err="1" smtClean="0"/>
              <a:t>Weirding</a:t>
            </a:r>
            <a:r>
              <a:rPr lang="en-US" sz="6400" dirty="0" smtClean="0"/>
              <a:t> poem, 2012 </a:t>
            </a:r>
          </a:p>
          <a:p>
            <a:pPr>
              <a:buFont typeface="Arial" charset="0"/>
              <a:buChar char="•"/>
            </a:pPr>
            <a:endParaRPr lang="en-US" sz="6400" dirty="0" smtClean="0"/>
          </a:p>
          <a:p>
            <a:endParaRPr lang="en-US" sz="6400" dirty="0" smtClean="0"/>
          </a:p>
          <a:p>
            <a:r>
              <a:rPr lang="en-US" sz="6400" i="1" dirty="0" smtClean="0"/>
              <a:t> </a:t>
            </a:r>
            <a:endParaRPr lang="en-US" sz="6400" dirty="0" smtClean="0"/>
          </a:p>
          <a:p>
            <a:endParaRPr lang="en-US" sz="6400" dirty="0" smtClean="0"/>
          </a:p>
          <a:p>
            <a:pPr>
              <a:buFont typeface="Arial" charset="0"/>
              <a:buChar char="•"/>
            </a:pPr>
            <a:endParaRPr lang="en-US" sz="6400" dirty="0" smtClean="0"/>
          </a:p>
          <a:p>
            <a:pPr>
              <a:buFont typeface="Arial" charset="0"/>
              <a:buChar char="•"/>
            </a:pPr>
            <a:endParaRPr lang="en-US" sz="6400" dirty="0" smtClean="0"/>
          </a:p>
          <a:p>
            <a:endParaRPr lang="en-US" sz="6400" dirty="0" smtClean="0"/>
          </a:p>
          <a:p>
            <a:r>
              <a:rPr lang="en-US" sz="6400" dirty="0" smtClean="0"/>
              <a:t> </a:t>
            </a:r>
          </a:p>
          <a:p>
            <a:endParaRPr lang="en-US" sz="6400" dirty="0" smtClean="0"/>
          </a:p>
          <a:p>
            <a:endParaRPr lang="en-US" sz="6400" dirty="0" smtClean="0"/>
          </a:p>
          <a:p>
            <a:endParaRPr lang="en-US" sz="6400" dirty="0" smtClean="0"/>
          </a:p>
          <a:p>
            <a:endParaRPr lang="en-US" sz="6400" dirty="0" smtClean="0"/>
          </a:p>
          <a:p>
            <a:endParaRPr lang="en-CA" sz="6400" dirty="0"/>
          </a:p>
        </p:txBody>
      </p:sp>
      <p:pic>
        <p:nvPicPr>
          <p:cNvPr id="10" name="Content Placeholder 5" descr="April 6, 2008 025.jpg"/>
          <p:cNvPicPr>
            <a:picLocks noChangeAspect="1"/>
          </p:cNvPicPr>
          <p:nvPr/>
        </p:nvPicPr>
        <p:blipFill>
          <a:blip r:embed="rId3" cstate="print"/>
          <a:stretch>
            <a:fillRect/>
          </a:stretch>
        </p:blipFill>
        <p:spPr>
          <a:xfrm>
            <a:off x="3779912" y="3962400"/>
            <a:ext cx="4144888" cy="2514600"/>
          </a:xfrm>
          <a:prstGeom prst="rect">
            <a:avLst/>
          </a:prstGeom>
        </p:spPr>
      </p:pic>
      <p:pic>
        <p:nvPicPr>
          <p:cNvPr id="9" name="Content Placeholder 3" descr="sugar shack.jpg"/>
          <p:cNvPicPr>
            <a:picLocks noGrp="1" noChangeAspect="1"/>
          </p:cNvPicPr>
          <p:nvPr>
            <p:ph idx="1"/>
          </p:nvPr>
        </p:nvPicPr>
        <p:blipFill>
          <a:blip r:embed="rId4" cstate="print"/>
          <a:stretch>
            <a:fillRect/>
          </a:stretch>
        </p:blipFill>
        <p:spPr>
          <a:xfrm>
            <a:off x="3851920" y="281102"/>
            <a:ext cx="4032978" cy="3219906"/>
          </a:xfrm>
        </p:spPr>
      </p:pic>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3394720" cy="1368152"/>
          </a:xfrm>
        </p:spPr>
        <p:txBody>
          <a:bodyPr>
            <a:normAutofit/>
          </a:bodyPr>
          <a:lstStyle/>
          <a:p>
            <a:pPr algn="l"/>
            <a:r>
              <a:rPr lang="en-US" sz="2800" b="0" dirty="0" smtClean="0"/>
              <a:t> </a:t>
            </a:r>
            <a:r>
              <a:rPr lang="en-US" sz="2800" dirty="0" smtClean="0"/>
              <a:t>Extreme events </a:t>
            </a:r>
            <a:r>
              <a:rPr lang="en-US" sz="2800" b="0" dirty="0" smtClean="0"/>
              <a:t>–</a:t>
            </a:r>
            <a:r>
              <a:rPr lang="en-US" sz="3200" b="0" dirty="0" smtClean="0"/>
              <a:t/>
            </a:r>
            <a:br>
              <a:rPr lang="en-US" sz="3200" b="0" dirty="0" smtClean="0"/>
            </a:br>
            <a:r>
              <a:rPr lang="en-US" sz="2400" b="0" i="1" dirty="0" smtClean="0"/>
              <a:t>Red Admiral invasion of April 2012  </a:t>
            </a:r>
            <a:r>
              <a:rPr lang="en-US" sz="1800" i="1" dirty="0" smtClean="0"/>
              <a:t>		 </a:t>
            </a:r>
            <a:endParaRPr lang="en-CA" sz="1800" i="1" dirty="0"/>
          </a:p>
        </p:txBody>
      </p:sp>
      <p:pic>
        <p:nvPicPr>
          <p:cNvPr id="7" name="Content Placeholder 6" descr="April 2012 105.jpg"/>
          <p:cNvPicPr>
            <a:picLocks noGrp="1" noChangeAspect="1"/>
          </p:cNvPicPr>
          <p:nvPr>
            <p:ph idx="1"/>
          </p:nvPr>
        </p:nvPicPr>
        <p:blipFill>
          <a:blip r:embed="rId3" cstate="print"/>
          <a:stretch>
            <a:fillRect/>
          </a:stretch>
        </p:blipFill>
        <p:spPr>
          <a:xfrm>
            <a:off x="4724400" y="457200"/>
            <a:ext cx="3810000" cy="2857501"/>
          </a:xfrm>
        </p:spPr>
      </p:pic>
      <p:sp>
        <p:nvSpPr>
          <p:cNvPr id="4" name="Text Placeholder 3"/>
          <p:cNvSpPr>
            <a:spLocks noGrp="1"/>
          </p:cNvSpPr>
          <p:nvPr>
            <p:ph type="body" sz="half" idx="2"/>
          </p:nvPr>
        </p:nvSpPr>
        <p:spPr>
          <a:xfrm>
            <a:off x="457200" y="1556792"/>
            <a:ext cx="3610744" cy="4996408"/>
          </a:xfrm>
        </p:spPr>
        <p:txBody>
          <a:bodyPr>
            <a:normAutofit/>
          </a:bodyPr>
          <a:lstStyle/>
          <a:p>
            <a:endParaRPr lang="en-US" sz="1600" dirty="0" smtClean="0"/>
          </a:p>
          <a:p>
            <a:pPr>
              <a:buFont typeface="Arial" pitchFamily="34" charset="0"/>
              <a:buChar char="•"/>
            </a:pPr>
            <a:r>
              <a:rPr lang="en-US" sz="1600" b="0" dirty="0" smtClean="0"/>
              <a:t>Unprecedented numbers (300 million plus) of migratory </a:t>
            </a:r>
            <a:r>
              <a:rPr lang="en-US" sz="1600" b="1" dirty="0" smtClean="0"/>
              <a:t>Red  Admirals</a:t>
            </a:r>
            <a:r>
              <a:rPr lang="en-US" sz="1600" dirty="0" smtClean="0"/>
              <a:t> </a:t>
            </a:r>
          </a:p>
          <a:p>
            <a:pPr>
              <a:buFont typeface="Arial" pitchFamily="34" charset="0"/>
              <a:buChar char="•"/>
            </a:pPr>
            <a:r>
              <a:rPr lang="en-US" sz="1600" dirty="0" smtClean="0"/>
              <a:t>Linked </a:t>
            </a:r>
            <a:r>
              <a:rPr lang="en-US" sz="1600" b="0" dirty="0" smtClean="0"/>
              <a:t>to unprec</a:t>
            </a:r>
            <a:r>
              <a:rPr lang="en-US" sz="1600" dirty="0" smtClean="0"/>
              <a:t>edented</a:t>
            </a:r>
            <a:r>
              <a:rPr lang="en-US" sz="1600" b="0" dirty="0" smtClean="0"/>
              <a:t> drought in Texas  (climate change?)   </a:t>
            </a:r>
          </a:p>
          <a:p>
            <a:pPr>
              <a:buFont typeface="Arial" pitchFamily="34" charset="0"/>
              <a:buChar char="•"/>
            </a:pPr>
            <a:r>
              <a:rPr lang="en-US" sz="1600" dirty="0" smtClean="0"/>
              <a:t>Drought had killed predators of Red Admiral caterpillars</a:t>
            </a:r>
            <a:endParaRPr lang="en-US" sz="1600" b="0" dirty="0" smtClean="0"/>
          </a:p>
          <a:p>
            <a:pPr>
              <a:buFont typeface="Arial" pitchFamily="34" charset="0"/>
              <a:buChar char="•"/>
            </a:pPr>
            <a:r>
              <a:rPr lang="en-US" sz="1600" dirty="0" smtClean="0"/>
              <a:t>With</a:t>
            </a:r>
            <a:r>
              <a:rPr lang="en-US" sz="1600" b="0" dirty="0" smtClean="0"/>
              <a:t> rains, abundant wildflowers and huge reproductive success </a:t>
            </a:r>
          </a:p>
          <a:p>
            <a:pPr>
              <a:buFont typeface="Arial" pitchFamily="34" charset="0"/>
              <a:buChar char="•"/>
            </a:pPr>
            <a:r>
              <a:rPr lang="en-US" sz="1600" dirty="0" smtClean="0"/>
              <a:t>W</a:t>
            </a:r>
            <a:r>
              <a:rPr lang="en-US" sz="1600" b="0" dirty="0" smtClean="0"/>
              <a:t>ave after wave came north out of Texas from April through May </a:t>
            </a:r>
          </a:p>
          <a:p>
            <a:pPr>
              <a:buFont typeface="Arial" pitchFamily="34" charset="0"/>
              <a:buChar char="•"/>
            </a:pPr>
            <a:r>
              <a:rPr lang="en-US" sz="1600" dirty="0" smtClean="0"/>
              <a:t>Arrived too early to lay eggs, since nettles were not yet up </a:t>
            </a:r>
          </a:p>
          <a:p>
            <a:pPr>
              <a:buFontTx/>
              <a:buChar char="-"/>
            </a:pPr>
            <a:endParaRPr lang="en-US" sz="1600" b="0" dirty="0" smtClean="0"/>
          </a:p>
          <a:p>
            <a:endParaRPr lang="en-CA" sz="1600" b="0" dirty="0"/>
          </a:p>
        </p:txBody>
      </p:sp>
      <p:sp>
        <p:nvSpPr>
          <p:cNvPr id="11" name="TextBox 10"/>
          <p:cNvSpPr txBox="1"/>
          <p:nvPr/>
        </p:nvSpPr>
        <p:spPr>
          <a:xfrm>
            <a:off x="4495800" y="2852936"/>
            <a:ext cx="3962400" cy="646331"/>
          </a:xfrm>
          <a:prstGeom prst="rect">
            <a:avLst/>
          </a:prstGeom>
          <a:noFill/>
        </p:spPr>
        <p:txBody>
          <a:bodyPr wrap="square" rtlCol="0">
            <a:spAutoFit/>
          </a:bodyPr>
          <a:lstStyle/>
          <a:p>
            <a:r>
              <a:rPr lang="en-US" i="1" dirty="0" smtClean="0">
                <a:latin typeface="+mn-lt"/>
              </a:rPr>
              <a:t>      </a:t>
            </a:r>
            <a:r>
              <a:rPr lang="en-US" i="1" dirty="0" smtClean="0">
                <a:solidFill>
                  <a:schemeClr val="bg1"/>
                </a:solidFill>
                <a:latin typeface="+mn-lt"/>
              </a:rPr>
              <a:t>Red Admirals feeding on tree sap </a:t>
            </a:r>
          </a:p>
          <a:p>
            <a:endParaRPr lang="en-CA" dirty="0"/>
          </a:p>
        </p:txBody>
      </p:sp>
      <p:pic>
        <p:nvPicPr>
          <p:cNvPr id="12" name="Picture 11" descr="male monarch - wikimedia.jpg"/>
          <p:cNvPicPr>
            <a:picLocks noChangeAspect="1"/>
          </p:cNvPicPr>
          <p:nvPr/>
        </p:nvPicPr>
        <p:blipFill>
          <a:blip r:embed="rId4" cstate="print"/>
          <a:stretch>
            <a:fillRect/>
          </a:stretch>
        </p:blipFill>
        <p:spPr>
          <a:xfrm>
            <a:off x="4716016" y="3652101"/>
            <a:ext cx="3774259" cy="2500446"/>
          </a:xfrm>
          <a:prstGeom prst="rect">
            <a:avLst/>
          </a:prstGeom>
        </p:spPr>
      </p:pic>
      <p:sp>
        <p:nvSpPr>
          <p:cNvPr id="8" name="TextBox 7"/>
          <p:cNvSpPr txBox="1"/>
          <p:nvPr/>
        </p:nvSpPr>
        <p:spPr>
          <a:xfrm>
            <a:off x="4932040" y="5517232"/>
            <a:ext cx="2016224" cy="369332"/>
          </a:xfrm>
          <a:prstGeom prst="rect">
            <a:avLst/>
          </a:prstGeom>
          <a:noFill/>
        </p:spPr>
        <p:txBody>
          <a:bodyPr wrap="square" rtlCol="0">
            <a:spAutoFit/>
          </a:bodyPr>
          <a:lstStyle/>
          <a:p>
            <a:r>
              <a:rPr lang="en-CA" i="1" dirty="0" smtClean="0">
                <a:solidFill>
                  <a:schemeClr val="bg1"/>
                </a:solidFill>
              </a:rPr>
              <a:t>Stinging Nettle</a:t>
            </a:r>
            <a:endParaRPr lang="en-CA" i="1" dirty="0">
              <a:solidFill>
                <a:schemeClr val="bg1"/>
              </a:solidFill>
            </a:endParaRPr>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1327150"/>
          </a:xfrm>
        </p:spPr>
        <p:txBody>
          <a:bodyPr>
            <a:normAutofit fontScale="90000"/>
          </a:bodyPr>
          <a:lstStyle/>
          <a:p>
            <a:r>
              <a:rPr lang="en-US" sz="3200" dirty="0" smtClean="0"/>
              <a:t> Extreme Events</a:t>
            </a:r>
            <a:r>
              <a:rPr lang="en-US" sz="3200" b="0" dirty="0" smtClean="0"/>
              <a:t/>
            </a:r>
            <a:br>
              <a:rPr lang="en-US" sz="3200" b="0" dirty="0" smtClean="0"/>
            </a:br>
            <a:r>
              <a:rPr lang="en-US" sz="3200" b="0" i="1" dirty="0" smtClean="0"/>
              <a:t> </a:t>
            </a:r>
            <a:r>
              <a:rPr lang="en-US" sz="2700" b="0" i="1" dirty="0" smtClean="0"/>
              <a:t>Winter 2014</a:t>
            </a:r>
            <a:r>
              <a:rPr lang="en-US" sz="4000" b="0" dirty="0" smtClean="0"/>
              <a:t/>
            </a:r>
            <a:br>
              <a:rPr lang="en-US" sz="4000" b="0" dirty="0" smtClean="0"/>
            </a:br>
            <a:r>
              <a:rPr lang="en-US" i="1" dirty="0" smtClean="0"/>
              <a:t>  </a:t>
            </a:r>
            <a:endParaRPr lang="en-CA" b="0" dirty="0"/>
          </a:p>
        </p:txBody>
      </p:sp>
      <p:sp>
        <p:nvSpPr>
          <p:cNvPr id="7" name="Text Placeholder 6"/>
          <p:cNvSpPr>
            <a:spLocks noGrp="1"/>
          </p:cNvSpPr>
          <p:nvPr>
            <p:ph type="body" sz="half" idx="2"/>
          </p:nvPr>
        </p:nvSpPr>
        <p:spPr>
          <a:xfrm>
            <a:off x="457200" y="1219200"/>
            <a:ext cx="3466728" cy="5257800"/>
          </a:xfrm>
        </p:spPr>
        <p:txBody>
          <a:bodyPr>
            <a:normAutofit fontScale="25000" lnSpcReduction="20000"/>
          </a:bodyPr>
          <a:lstStyle/>
          <a:p>
            <a:endParaRPr lang="en-US" dirty="0" smtClean="0"/>
          </a:p>
          <a:p>
            <a:r>
              <a:rPr lang="en-US" b="1" dirty="0" smtClean="0"/>
              <a:t> </a:t>
            </a:r>
          </a:p>
          <a:p>
            <a:endParaRPr lang="en-US" sz="7200" dirty="0" smtClean="0"/>
          </a:p>
          <a:p>
            <a:pPr>
              <a:buFont typeface="Arial" charset="0"/>
              <a:buChar char="•"/>
            </a:pPr>
            <a:r>
              <a:rPr lang="en-US" sz="6400" dirty="0" smtClean="0"/>
              <a:t>  Peterborough temperatures cooler than average since November </a:t>
            </a:r>
          </a:p>
          <a:p>
            <a:endParaRPr lang="en-US" sz="6400" dirty="0" smtClean="0"/>
          </a:p>
          <a:p>
            <a:pPr>
              <a:buFont typeface="Arial" charset="0"/>
              <a:buChar char="•"/>
            </a:pPr>
            <a:r>
              <a:rPr lang="en-US" sz="6400" dirty="0" smtClean="0"/>
              <a:t> Feb. 4 C cooler,  Mar. 6 C cooler. Great Lakes frozen over 90%</a:t>
            </a:r>
          </a:p>
          <a:p>
            <a:endParaRPr lang="en-US" sz="6400" dirty="0" smtClean="0"/>
          </a:p>
          <a:p>
            <a:pPr>
              <a:buFont typeface="Arial" charset="0"/>
              <a:buChar char="•"/>
            </a:pPr>
            <a:r>
              <a:rPr lang="en-US" sz="6400" dirty="0" smtClean="0"/>
              <a:t> Displaced ducks turned up on </a:t>
            </a:r>
          </a:p>
          <a:p>
            <a:r>
              <a:rPr lang="en-US" sz="6400" dirty="0" smtClean="0"/>
              <a:t>   the Otonabee River </a:t>
            </a:r>
          </a:p>
          <a:p>
            <a:endParaRPr lang="en-US" sz="6400" dirty="0" smtClean="0"/>
          </a:p>
          <a:p>
            <a:pPr>
              <a:buFont typeface="Arial" charset="0"/>
              <a:buChar char="•"/>
            </a:pPr>
            <a:r>
              <a:rPr lang="en-US" sz="6400" dirty="0" smtClean="0"/>
              <a:t> Unprecedented invasion of Snowy Owls due to population explosion on Arctic breeding ground (abundant lemmings; CC connection may explain lemming abundance ) </a:t>
            </a:r>
          </a:p>
          <a:p>
            <a:pPr>
              <a:buFont typeface="Arial" charset="0"/>
              <a:buChar char="•"/>
            </a:pPr>
            <a:endParaRPr lang="en-US" sz="6400" dirty="0" smtClean="0"/>
          </a:p>
          <a:p>
            <a:pPr>
              <a:buFont typeface="Arial" charset="0"/>
              <a:buChar char="•"/>
            </a:pPr>
            <a:r>
              <a:rPr lang="en-US" sz="6400" dirty="0" smtClean="0"/>
              <a:t> Warming of the Arctic &amp; retreat of Arctic ice may be causing changes in the Jet Stream. Result? Prolonged spells of extreme weather including heat waves (e.g., California) &amp; freezing temp’s (winter 2014)</a:t>
            </a:r>
          </a:p>
          <a:p>
            <a:endParaRPr lang="en-US" sz="5000" dirty="0" smtClean="0"/>
          </a:p>
          <a:p>
            <a:r>
              <a:rPr lang="en-US" sz="5000" i="1" dirty="0" smtClean="0"/>
              <a:t> </a:t>
            </a:r>
            <a:endParaRPr lang="en-US" sz="5000" dirty="0" smtClean="0"/>
          </a:p>
          <a:p>
            <a:endParaRPr lang="en-US" sz="5000" dirty="0" smtClean="0"/>
          </a:p>
          <a:p>
            <a:pPr>
              <a:buFont typeface="Arial" charset="0"/>
              <a:buChar char="•"/>
            </a:pPr>
            <a:endParaRPr lang="en-US" sz="5000" dirty="0" smtClean="0"/>
          </a:p>
          <a:p>
            <a:pPr>
              <a:buFont typeface="Arial" charset="0"/>
              <a:buChar char="•"/>
            </a:pPr>
            <a:endParaRPr lang="en-US" sz="5000" dirty="0" smtClean="0"/>
          </a:p>
          <a:p>
            <a:endParaRPr lang="en-US" sz="5000" dirty="0" smtClean="0"/>
          </a:p>
          <a:p>
            <a:r>
              <a:rPr lang="en-US" sz="5000" dirty="0" smtClean="0"/>
              <a:t> </a:t>
            </a:r>
          </a:p>
          <a:p>
            <a:endParaRPr lang="en-US" sz="5000" dirty="0" smtClean="0"/>
          </a:p>
          <a:p>
            <a:endParaRPr lang="en-US" sz="5000" dirty="0" smtClean="0"/>
          </a:p>
          <a:p>
            <a:endParaRPr lang="en-US" sz="5000" dirty="0" smtClean="0"/>
          </a:p>
          <a:p>
            <a:endParaRPr lang="en-US" dirty="0" smtClean="0"/>
          </a:p>
          <a:p>
            <a:endParaRPr lang="en-CA" dirty="0"/>
          </a:p>
        </p:txBody>
      </p:sp>
      <p:pic>
        <p:nvPicPr>
          <p:cNvPr id="10" name="Content Placeholder 5" descr="April 6, 2008 025.jpg"/>
          <p:cNvPicPr>
            <a:picLocks noChangeAspect="1"/>
          </p:cNvPicPr>
          <p:nvPr/>
        </p:nvPicPr>
        <p:blipFill>
          <a:blip r:embed="rId3" cstate="print"/>
          <a:stretch>
            <a:fillRect/>
          </a:stretch>
        </p:blipFill>
        <p:spPr>
          <a:xfrm>
            <a:off x="3851920" y="3573015"/>
            <a:ext cx="4032448" cy="2802643"/>
          </a:xfrm>
          <a:prstGeom prst="rect">
            <a:avLst/>
          </a:prstGeom>
        </p:spPr>
      </p:pic>
      <p:pic>
        <p:nvPicPr>
          <p:cNvPr id="9" name="Content Placeholder 3" descr="sugar shack.jpg"/>
          <p:cNvPicPr>
            <a:picLocks noGrp="1" noChangeAspect="1"/>
          </p:cNvPicPr>
          <p:nvPr>
            <p:ph idx="1"/>
          </p:nvPr>
        </p:nvPicPr>
        <p:blipFill>
          <a:blip r:embed="rId4" cstate="print"/>
          <a:stretch>
            <a:fillRect/>
          </a:stretch>
        </p:blipFill>
        <p:spPr>
          <a:xfrm>
            <a:off x="3851920" y="620688"/>
            <a:ext cx="4032978" cy="2671847"/>
          </a:xfrm>
        </p:spPr>
      </p:pic>
      <p:sp>
        <p:nvSpPr>
          <p:cNvPr id="6" name="TextBox 5"/>
          <p:cNvSpPr txBox="1"/>
          <p:nvPr/>
        </p:nvSpPr>
        <p:spPr>
          <a:xfrm>
            <a:off x="3995936" y="2852936"/>
            <a:ext cx="4032448" cy="369332"/>
          </a:xfrm>
          <a:prstGeom prst="rect">
            <a:avLst/>
          </a:prstGeom>
          <a:noFill/>
        </p:spPr>
        <p:txBody>
          <a:bodyPr wrap="square" rtlCol="0">
            <a:spAutoFit/>
          </a:bodyPr>
          <a:lstStyle/>
          <a:p>
            <a:r>
              <a:rPr lang="en-CA" dirty="0" smtClean="0">
                <a:solidFill>
                  <a:schemeClr val="bg1"/>
                </a:solidFill>
              </a:rPr>
              <a:t>Red-breasted Merganser on Otonabee </a:t>
            </a:r>
            <a:endParaRPr lang="en-CA" dirty="0">
              <a:solidFill>
                <a:schemeClr val="bg1"/>
              </a:solidFill>
            </a:endParaRPr>
          </a:p>
        </p:txBody>
      </p:sp>
      <p:sp>
        <p:nvSpPr>
          <p:cNvPr id="8" name="TextBox 7"/>
          <p:cNvSpPr txBox="1"/>
          <p:nvPr/>
        </p:nvSpPr>
        <p:spPr>
          <a:xfrm>
            <a:off x="4572000" y="5949280"/>
            <a:ext cx="2808312" cy="369332"/>
          </a:xfrm>
          <a:prstGeom prst="rect">
            <a:avLst/>
          </a:prstGeom>
          <a:noFill/>
        </p:spPr>
        <p:txBody>
          <a:bodyPr wrap="square" rtlCol="0">
            <a:spAutoFit/>
          </a:bodyPr>
          <a:lstStyle/>
          <a:p>
            <a:r>
              <a:rPr lang="en-CA" dirty="0" smtClean="0"/>
              <a:t>Chemong Rd. Snowy Owl </a:t>
            </a:r>
            <a:endParaRPr lang="en-CA" dirty="0"/>
          </a:p>
        </p:txBody>
      </p:sp>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2883</TotalTime>
  <Words>1569</Words>
  <Application>Microsoft Office PowerPoint</Application>
  <PresentationFormat>On-screen Show (4:3)</PresentationFormat>
  <Paragraphs>296</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Climate Change in the Kawarthas  Updated December 2017– Part 2  </vt:lpstr>
      <vt:lpstr>Earlier and more abundant grass &amp; tree pollen </vt:lpstr>
      <vt:lpstr>A marked increase in invasive species  – more adaptable to a warming world than native plants  - thrive in higher atmospheric CO2 levels </vt:lpstr>
      <vt:lpstr> Thriving Ragweed and Poison Ivy     Higher CO2 levels in atmosphere may explain increase in size and abundance  Ragweed shedding pollen up to a month longer than it did in 1995 Poison Ivy growing faster and is more toxic   </vt:lpstr>
      <vt:lpstr>  A huge decline in Monarchs    </vt:lpstr>
      <vt:lpstr>     Later freeze-up means later fall departure of waterbirds   </vt:lpstr>
      <vt:lpstr> Extreme Events  March 2012      </vt:lpstr>
      <vt:lpstr> Extreme events – Red Admiral invasion of April 2012     </vt:lpstr>
      <vt:lpstr> Extreme Events  Winter 2014   </vt:lpstr>
      <vt:lpstr>Concern for the future – Loss of bird diversity     Audubon Birds and Climate Report (Sept. 2014): 314 of the 588 North American  species studied will lose more than 50 percent of their current climatic range by 2080.  As for the Kawarthas, a number of iconic birds will probably no longer be able to breed here, their range having moved much further north.</vt:lpstr>
      <vt:lpstr>    Concern for the future     Changes in Autumn  Leaf Season   </vt:lpstr>
      <vt:lpstr>Concern for the future: Less winter insect mortality  </vt:lpstr>
      <vt:lpstr>Concern for the future      a decline in forest health  </vt:lpstr>
      <vt:lpstr>Concern for the future      - decline in lake &amp; river health </vt:lpstr>
      <vt:lpstr>Concern for the future      emotional distress </vt:lpstr>
      <vt:lpstr>Huge obstacles to ACTION  </vt:lpstr>
      <vt:lpstr>What you can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Seasons in a Changing Climate Part Two</dc:title>
  <dc:creator>Drew</dc:creator>
  <cp:lastModifiedBy>Drew</cp:lastModifiedBy>
  <cp:revision>293</cp:revision>
  <dcterms:created xsi:type="dcterms:W3CDTF">2013-11-05T17:54:30Z</dcterms:created>
  <dcterms:modified xsi:type="dcterms:W3CDTF">2017-12-13T00:43:52Z</dcterms:modified>
</cp:coreProperties>
</file>